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6858000" cx="9144000"/>
  <p:notesSz cx="6797675" cy="9928225"/>
  <p:embeddedFontLst>
    <p:embeddedFont>
      <p:font typeface="Helvetica Neue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899ED6-67F8-41C9-A280-3F636B0F2B7B}">
  <a:tblStyle styleId="{95899ED6-67F8-41C9-A280-3F636B0F2B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873026C-4C17-4F13-A9FD-7B111368C41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-bold.fntdata"/><Relationship Id="rId82" Type="http://schemas.openxmlformats.org/officeDocument/2006/relationships/font" Target="fonts/HelveticaNeue-boldItalic.fntdata"/><Relationship Id="rId81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HelveticaNeue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7be98f80_0_20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e17be98f80_0_20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d6113416_0_635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5ed6113416_0_635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ed6113416_0_644:notes"/>
          <p:cNvSpPr/>
          <p:nvPr>
            <p:ph idx="2" type="sldImg"/>
          </p:nvPr>
        </p:nvSpPr>
        <p:spPr>
          <a:xfrm>
            <a:off x="1132946" y="744617"/>
            <a:ext cx="45318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8" name="Google Shape;248;g5ed6113416_0_644:notes"/>
          <p:cNvSpPr txBox="1"/>
          <p:nvPr>
            <p:ph idx="1" type="body"/>
          </p:nvPr>
        </p:nvSpPr>
        <p:spPr>
          <a:xfrm>
            <a:off x="906357" y="4715907"/>
            <a:ext cx="4985100" cy="4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highly heterogeneous. Only public data loaded – ids and link out URL to restricted sources available where possible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5ed6113416_0_644:notes"/>
          <p:cNvSpPr txBox="1"/>
          <p:nvPr>
            <p:ph idx="12" type="sldNum"/>
          </p:nvPr>
        </p:nvSpPr>
        <p:spPr>
          <a:xfrm>
            <a:off x="3852016" y="9431814"/>
            <a:ext cx="2945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00" spcFirstLastPara="1" rIns="97000" wrap="square" tIns="4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7be98f80_0_323:notes"/>
          <p:cNvSpPr/>
          <p:nvPr>
            <p:ph idx="2" type="sldImg"/>
          </p:nvPr>
        </p:nvSpPr>
        <p:spPr>
          <a:xfrm>
            <a:off x="1132946" y="744617"/>
            <a:ext cx="45318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2" name="Google Shape;262;ge17be98f80_0_323:notes"/>
          <p:cNvSpPr txBox="1"/>
          <p:nvPr>
            <p:ph idx="1" type="body"/>
          </p:nvPr>
        </p:nvSpPr>
        <p:spPr>
          <a:xfrm>
            <a:off x="906357" y="4715907"/>
            <a:ext cx="4985100" cy="4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highly heterogeneous. Only public data loaded – ids and link out URL to restricted sources available where possible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e17be98f80_0_323:notes"/>
          <p:cNvSpPr txBox="1"/>
          <p:nvPr>
            <p:ph idx="12" type="sldNum"/>
          </p:nvPr>
        </p:nvSpPr>
        <p:spPr>
          <a:xfrm>
            <a:off x="3852016" y="9431814"/>
            <a:ext cx="2945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00" spcFirstLastPara="1" rIns="97000" wrap="square" tIns="4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17be98f80_0_350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17be98f80_0_350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17be98f80_0_350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17be98f80_0_429:notes"/>
          <p:cNvSpPr/>
          <p:nvPr>
            <p:ph idx="2" type="sldImg"/>
          </p:nvPr>
        </p:nvSpPr>
        <p:spPr>
          <a:xfrm>
            <a:off x="1132946" y="744617"/>
            <a:ext cx="45318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5" name="Google Shape;305;ge17be98f80_0_429:notes"/>
          <p:cNvSpPr txBox="1"/>
          <p:nvPr>
            <p:ph idx="1" type="body"/>
          </p:nvPr>
        </p:nvSpPr>
        <p:spPr>
          <a:xfrm>
            <a:off x="906357" y="4715907"/>
            <a:ext cx="4985100" cy="4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highly heterogeneous. Only public data loaded – ids and link out URL to restricted sources available where possible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17be98f80_0_429:notes"/>
          <p:cNvSpPr txBox="1"/>
          <p:nvPr>
            <p:ph idx="12" type="sldNum"/>
          </p:nvPr>
        </p:nvSpPr>
        <p:spPr>
          <a:xfrm>
            <a:off x="3852016" y="9431814"/>
            <a:ext cx="2945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00" spcFirstLastPara="1" rIns="97000" wrap="square" tIns="4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17be98f80_0_445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e17be98f80_0_445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17be98f80_0_480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e17be98f80_0_480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17be98f80_0_486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17be98f80_0_486:notes"/>
          <p:cNvSpPr txBox="1"/>
          <p:nvPr>
            <p:ph idx="1" type="body"/>
          </p:nvPr>
        </p:nvSpPr>
        <p:spPr>
          <a:xfrm>
            <a:off x="920518" y="4731009"/>
            <a:ext cx="49887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7be98f80_0_491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17be98f80_0_491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17be98f80_0_524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17be98f80_0_524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17be98f80_0_212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17be98f80_0_21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e17be98f80_0_212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17be98f80_0_560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17be98f80_0_560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e17be98f80_0_560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17be98f80_0_590:notes"/>
          <p:cNvSpPr/>
          <p:nvPr>
            <p:ph idx="2" type="sldImg"/>
          </p:nvPr>
        </p:nvSpPr>
        <p:spPr>
          <a:xfrm>
            <a:off x="1132946" y="744617"/>
            <a:ext cx="45318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17be98f80_0_590:notes"/>
          <p:cNvSpPr txBox="1"/>
          <p:nvPr>
            <p:ph idx="1" type="body"/>
          </p:nvPr>
        </p:nvSpPr>
        <p:spPr>
          <a:xfrm>
            <a:off x="679768" y="4715907"/>
            <a:ext cx="5438100" cy="44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e17be98f80_0_590:notes"/>
          <p:cNvSpPr txBox="1"/>
          <p:nvPr>
            <p:ph idx="12" type="sldNum"/>
          </p:nvPr>
        </p:nvSpPr>
        <p:spPr>
          <a:xfrm>
            <a:off x="3850443" y="9430091"/>
            <a:ext cx="2945400" cy="49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7be98f80_0_614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7be98f80_0_614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e17be98f80_0_614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17be98f80_0_633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17be98f80_0_633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e17be98f80_0_633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17be98f80_0_638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17be98f80_0_638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e17be98f80_0_638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17be98f80_0_644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e17be98f80_0_644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e17be98f80_0_644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17be98f80_0_671:notes"/>
          <p:cNvSpPr/>
          <p:nvPr>
            <p:ph idx="2" type="sldImg"/>
          </p:nvPr>
        </p:nvSpPr>
        <p:spPr>
          <a:xfrm>
            <a:off x="1132946" y="744617"/>
            <a:ext cx="45318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9" name="Google Shape;559;ge17be98f80_0_671:notes"/>
          <p:cNvSpPr txBox="1"/>
          <p:nvPr>
            <p:ph idx="1" type="body"/>
          </p:nvPr>
        </p:nvSpPr>
        <p:spPr>
          <a:xfrm>
            <a:off x="906357" y="4715907"/>
            <a:ext cx="4985100" cy="4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highly heterogeneous. Only public data loaded – ids and link out URL to restricted sources available where possible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e17be98f80_0_671:notes"/>
          <p:cNvSpPr txBox="1"/>
          <p:nvPr>
            <p:ph idx="12" type="sldNum"/>
          </p:nvPr>
        </p:nvSpPr>
        <p:spPr>
          <a:xfrm>
            <a:off x="3852016" y="9431814"/>
            <a:ext cx="2945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00" spcFirstLastPara="1" rIns="97000" wrap="square" tIns="4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dace26525_0_7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dace26525_0_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dace26525_0_7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6c931938_0_42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6c931938_0_42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a6c931938_0_42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6c931938_5_0:notes"/>
          <p:cNvSpPr/>
          <p:nvPr>
            <p:ph idx="2" type="sldImg"/>
          </p:nvPr>
        </p:nvSpPr>
        <p:spPr>
          <a:xfrm>
            <a:off x="1132946" y="744617"/>
            <a:ext cx="4531783" cy="37230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a6c931938_5_0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a6c931938_5_0:notes"/>
          <p:cNvSpPr txBox="1"/>
          <p:nvPr>
            <p:ph idx="12" type="sldNum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ed6113416_0_500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ed6113416_0_500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5ed6113416_0_500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6c931938_0_43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a6c931938_0_43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a6c931938_0_43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a6c931938_3_9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a6c931938_3_9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a6c931938_3_9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a6c931938_0_43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a6c931938_0_43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a6c931938_0_436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a6c931938_3_0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a6c931938_3_0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a6c931938_3_0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a6c931938_3_16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a6c931938_3_16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a6c931938_3_16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a6c931938_3_22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a6c931938_3_22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a6c931938_3_22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6c931938_3_29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a6c931938_3_29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a6c931938_3_29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a6c931938_3_35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a6c931938_3_35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3a6c931938_3_35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a6c931938_3_41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a6c931938_3_41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a6c931938_3_41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a6c931938_3_47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a6c931938_3_47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3a6c931938_3_47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ed6113416_0_507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ed6113416_0_507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5ed6113416_0_507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a6c931938_3_53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a6c931938_3_53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3a6c931938_3_53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a6c931938_3_59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a6c931938_3_59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a6c931938_3_59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a6c931938_3_65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a6c931938_3_65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3a6c931938_3_65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a6c931938_3_71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a6c931938_3_71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3a6c931938_3_71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a6c931938_3_77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a6c931938_3_77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3a6c931938_3_77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6c931938_3_84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6c931938_3_84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3a6c931938_3_84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a6c931938_3_91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a6c931938_3_91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3a6c931938_3_91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a6c931938_3_97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a6c931938_3_97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3a6c931938_3_97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a6c931938_3_103:notes"/>
          <p:cNvSpPr/>
          <p:nvPr>
            <p:ph idx="2" type="sldImg"/>
          </p:nvPr>
        </p:nvSpPr>
        <p:spPr>
          <a:xfrm>
            <a:off x="1168350" y="745274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a6c931938_3_103:notes"/>
          <p:cNvSpPr txBox="1"/>
          <p:nvPr>
            <p:ph idx="1" type="body"/>
          </p:nvPr>
        </p:nvSpPr>
        <p:spPr>
          <a:xfrm>
            <a:off x="680063" y="4716236"/>
            <a:ext cx="5437527" cy="446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3a6c931938_3_103:notes"/>
          <p:cNvSpPr txBox="1"/>
          <p:nvPr>
            <p:ph idx="12" type="sldNum"/>
          </p:nvPr>
        </p:nvSpPr>
        <p:spPr>
          <a:xfrm>
            <a:off x="3850246" y="9430830"/>
            <a:ext cx="2945826" cy="495729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e05ca3c20_0_9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e05ca3c20_0_9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3e05ca3c20_0_9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ed6113416_0_557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5ed6113416_0_557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1430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3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2000"/>
              <a:buFont typeface="Arial"/>
              <a:buChar char="•"/>
            </a:pPr>
            <a:r>
              <a:rPr b="0" i="0" lang="en-ZA" sz="2000" u="none" cap="none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</a:rPr>
              <a:t>Practical applications</a:t>
            </a:r>
            <a:endParaRPr/>
          </a:p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2000"/>
              <a:buFont typeface="Arial"/>
              <a:buChar char="•"/>
            </a:pPr>
            <a:r>
              <a:rPr b="0" i="0" lang="en-ZA" sz="2000" u="none" cap="none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</a:rPr>
              <a:t>Breeding</a:t>
            </a:r>
            <a:endParaRPr b="0" i="0" sz="2000" u="none" cap="none" strike="noStrike">
              <a:solidFill>
                <a:srgbClr val="33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2000"/>
              <a:buFont typeface="Arial"/>
              <a:buChar char="•"/>
            </a:pPr>
            <a:r>
              <a:rPr b="0" i="0" lang="en-ZA" sz="2000" u="none" cap="none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</a:rPr>
              <a:t>Personalised medicine (disease diagnostics and pharmacogenomics)</a:t>
            </a:r>
            <a:endParaRPr/>
          </a:p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2000"/>
              <a:buFont typeface="Arial"/>
              <a:buChar char="•"/>
            </a:pPr>
            <a:r>
              <a:rPr b="0" i="0" lang="en-ZA" sz="2000" u="none" cap="none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</a:rPr>
              <a:t>Forensic science</a:t>
            </a:r>
            <a:endParaRPr/>
          </a:p>
          <a:p>
            <a:pPr indent="11430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3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2000"/>
              <a:buFont typeface="Arial"/>
              <a:buChar char="•"/>
            </a:pPr>
            <a:r>
              <a:rPr b="0" i="0" lang="en-ZA" sz="2000" u="none" cap="none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</a:rPr>
              <a:t>Very frequent </a:t>
            </a:r>
            <a:endParaRPr/>
          </a:p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2000"/>
              <a:buFont typeface="Arial"/>
              <a:buChar char="•"/>
            </a:pPr>
            <a:r>
              <a:rPr b="0" i="0" lang="en-ZA" sz="2000" u="none" cap="none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</a:rPr>
              <a:t>In humans occur in 1 in every 300 bp </a:t>
            </a:r>
            <a:endParaRPr/>
          </a:p>
          <a:p>
            <a:pPr indent="0" lvl="1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2000" u="none" cap="none" strike="noStrike">
                <a:solidFill>
                  <a:srgbClr val="3366CC"/>
                </a:solidFill>
                <a:latin typeface="Arial"/>
                <a:ea typeface="Arial"/>
                <a:cs typeface="Arial"/>
                <a:sym typeface="Arial"/>
              </a:rPr>
              <a:t>(~3 billion base pairs in mammalian genomes!)</a:t>
            </a:r>
            <a:endParaRPr b="0" i="0" sz="2000" u="none" cap="none" strike="noStrike">
              <a:solidFill>
                <a:srgbClr val="3366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5ed6113416_0_557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 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e17be98f80_0_808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e17be98f80_0_808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e17be98f80_0_808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17be98f80_0_823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17be98f80_0_823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e17be98f80_0_823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17be98f80_0_874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e17be98f80_0_874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e17be98f80_0_874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17be98f80_0_897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e17be98f80_0_897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e17be98f80_0_902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e17be98f80_0_902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e17be98f80_0_902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e17be98f80_0_911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e17be98f80_0_911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e17be98f80_0_911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e17be98f80_0_932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e17be98f80_0_932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e17be98f80_0_938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e17be98f80_0_938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e17be98f80_0_938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17be98f80_0_946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e17be98f80_0_946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e17be98f80_0_946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dace26525_0_55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dace26525_0_55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3dace26525_0_55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d6113416_0_564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d6113416_0_564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5ed6113416_0_564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dace26525_0_1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dace26525_0_1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3dace26525_0_1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a6c931938_0_70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a6c931938_0_70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3a6c931938_0_70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dace26525_0_6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dace26525_0_68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3dace26525_0_68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dace26525_0_7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dace26525_0_7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3dace26525_0_7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dace26525_0_8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dace26525_0_8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3dace26525_0_8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dace26525_0_8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dace26525_0_8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3dace26525_0_86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dace26525_0_92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dace26525_0_9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g3dace26525_0_92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dace26525_0_99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dace26525_0_99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3dace26525_0_99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dace26525_0_105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dace26525_0_105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3dace26525_0_105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dace26525_0_62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dace26525_0_6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NF selected variant = 	</a:t>
            </a:r>
            <a:r>
              <a:rPr lang="en-ZA"/>
              <a:t>22 23803323 . C G, missense SMARCB1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CdLS selected variants = 8 116858441 . T G, missense RAD21, 10 110589944 rs863225260 G A, missense SMC3</a:t>
            </a:r>
            <a:endParaRPr/>
          </a:p>
        </p:txBody>
      </p:sp>
      <p:sp>
        <p:nvSpPr>
          <p:cNvPr id="963" name="Google Shape;963;g3dace26525_0_62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d6113416_0_600:notes"/>
          <p:cNvSpPr/>
          <p:nvPr>
            <p:ph idx="2" type="sldImg"/>
          </p:nvPr>
        </p:nvSpPr>
        <p:spPr>
          <a:xfrm>
            <a:off x="1132946" y="744617"/>
            <a:ext cx="45318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0" name="Google Shape;200;g5ed6113416_0_600:notes"/>
          <p:cNvSpPr txBox="1"/>
          <p:nvPr>
            <p:ph idx="1" type="body"/>
          </p:nvPr>
        </p:nvSpPr>
        <p:spPr>
          <a:xfrm>
            <a:off x="906357" y="4715907"/>
            <a:ext cx="4985100" cy="4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highly heterogeneous. Only public data loaded – ids and link out URL to restricted sources available where possible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5ed6113416_0_600:notes"/>
          <p:cNvSpPr txBox="1"/>
          <p:nvPr>
            <p:ph idx="12" type="sldNum"/>
          </p:nvPr>
        </p:nvSpPr>
        <p:spPr>
          <a:xfrm>
            <a:off x="3852016" y="9431814"/>
            <a:ext cx="2945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00" spcFirstLastPara="1" rIns="97000" wrap="square" tIns="4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e05ca3c20_0_15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e05ca3c20_0_15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3e05ca3c20_0_15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eb9495dfc_1_0:notes"/>
          <p:cNvSpPr/>
          <p:nvPr>
            <p:ph idx="2" type="sldImg"/>
          </p:nvPr>
        </p:nvSpPr>
        <p:spPr>
          <a:xfrm>
            <a:off x="1174251" y="763331"/>
            <a:ext cx="4480210" cy="37393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eb9495dfc_1_0:notes"/>
          <p:cNvSpPr txBox="1"/>
          <p:nvPr>
            <p:ph idx="1" type="body"/>
          </p:nvPr>
        </p:nvSpPr>
        <p:spPr>
          <a:xfrm>
            <a:off x="920518" y="4731009"/>
            <a:ext cx="4988976" cy="4424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3eb9495dfc_1_0:notes"/>
          <p:cNvSpPr txBox="1"/>
          <p:nvPr>
            <p:ph idx="12" type="sldNum"/>
          </p:nvPr>
        </p:nvSpPr>
        <p:spPr>
          <a:xfrm>
            <a:off x="3838444" y="9463661"/>
            <a:ext cx="2994612" cy="456331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fa53c5024_1_0:notes"/>
          <p:cNvSpPr/>
          <p:nvPr>
            <p:ph idx="2" type="sldImg"/>
          </p:nvPr>
        </p:nvSpPr>
        <p:spPr>
          <a:xfrm>
            <a:off x="1174251" y="763331"/>
            <a:ext cx="4480210" cy="37393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fa53c5024_1_0:notes"/>
          <p:cNvSpPr txBox="1"/>
          <p:nvPr>
            <p:ph idx="1" type="body"/>
          </p:nvPr>
        </p:nvSpPr>
        <p:spPr>
          <a:xfrm>
            <a:off x="920518" y="4731009"/>
            <a:ext cx="4988976" cy="4424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3fa53c5024_1_0:notes"/>
          <p:cNvSpPr txBox="1"/>
          <p:nvPr>
            <p:ph idx="12" type="sldNum"/>
          </p:nvPr>
        </p:nvSpPr>
        <p:spPr>
          <a:xfrm>
            <a:off x="3838444" y="9463661"/>
            <a:ext cx="2994612" cy="456331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ed6113416_0_610:notes"/>
          <p:cNvSpPr/>
          <p:nvPr>
            <p:ph idx="2" type="sldImg"/>
          </p:nvPr>
        </p:nvSpPr>
        <p:spPr>
          <a:xfrm>
            <a:off x="1132946" y="744617"/>
            <a:ext cx="45318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1" name="Google Shape;211;g5ed6113416_0_610:notes"/>
          <p:cNvSpPr txBox="1"/>
          <p:nvPr>
            <p:ph idx="1" type="body"/>
          </p:nvPr>
        </p:nvSpPr>
        <p:spPr>
          <a:xfrm>
            <a:off x="906357" y="4715907"/>
            <a:ext cx="4985100" cy="4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highly heterogeneous. Only public data loaded – ids and link out URL to restricted sources available where possible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5ed6113416_0_610:notes"/>
          <p:cNvSpPr txBox="1"/>
          <p:nvPr>
            <p:ph idx="12" type="sldNum"/>
          </p:nvPr>
        </p:nvSpPr>
        <p:spPr>
          <a:xfrm>
            <a:off x="3852016" y="9431814"/>
            <a:ext cx="2945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00" spcFirstLastPara="1" rIns="97000" wrap="square" tIns="4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ed6113416_0_628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5ed6113416_0_628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i="0" sz="3600" u="none" cap="none" strike="noStrike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i="0" u="none" cap="none" strike="noStrike">
                <a:solidFill>
                  <a:srgbClr val="888888"/>
                </a:solidFill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OBJECT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OBJECT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OBJECT_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OBJECT_8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  <a:defRPr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■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  <a:def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■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i="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11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  <a:defRPr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■"/>
              <a:defRPr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>
  <p:cSld name="OBJECT_9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">
  <p:cSld name="OBJECT_10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57200" y="1087050"/>
            <a:ext cx="39720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  <a:defRPr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■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  <a:def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■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i="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11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  <a:defRPr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■"/>
              <a:defRPr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657800" y="1087050"/>
            <a:ext cx="39720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  <a:defRPr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■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  <a:def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■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i="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11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  <a:defRPr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■"/>
              <a:defRPr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57200" y="10017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52525"/>
              </a:buClr>
              <a:buSzPts val="2400"/>
              <a:buNone/>
              <a:defRPr i="0" sz="2400" u="none" cap="none" strike="noStrike">
                <a:solidFill>
                  <a:srgbClr val="252525"/>
                </a:solidFill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52525"/>
              </a:buClr>
              <a:buSzPts val="2000"/>
              <a:buNone/>
              <a:defRPr i="0" sz="2000" u="none" cap="none" strike="noStrike">
                <a:solidFill>
                  <a:srgbClr val="252525"/>
                </a:solidFill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52525"/>
              </a:buClr>
              <a:buSzPts val="1800"/>
              <a:buNone/>
              <a:defRPr i="0" sz="1800" u="none" cap="none" strike="noStrike">
                <a:solidFill>
                  <a:srgbClr val="252525"/>
                </a:solidFill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57200" y="1725551"/>
            <a:ext cx="4040100" cy="4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i="0" sz="1600" u="none" cap="none" strike="noStrike">
                <a:solidFill>
                  <a:schemeClr val="dk1"/>
                </a:solidFill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i="0" sz="1600" u="none" cap="none" strike="noStrike">
                <a:solidFill>
                  <a:schemeClr val="dk1"/>
                </a:solidFill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3" type="body"/>
          </p:nvPr>
        </p:nvSpPr>
        <p:spPr>
          <a:xfrm>
            <a:off x="4645025" y="10017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52525"/>
              </a:buClr>
              <a:buSzPts val="2400"/>
              <a:buNone/>
              <a:defRPr i="0" sz="2400" u="none" cap="none" strike="noStrike">
                <a:solidFill>
                  <a:srgbClr val="252525"/>
                </a:solidFill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52525"/>
              </a:buClr>
              <a:buSzPts val="2000"/>
              <a:buNone/>
              <a:defRPr i="0" sz="2000" u="none" cap="none" strike="noStrike">
                <a:solidFill>
                  <a:srgbClr val="252525"/>
                </a:solidFill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52525"/>
              </a:buClr>
              <a:buSzPts val="1800"/>
              <a:buNone/>
              <a:defRPr i="0" sz="1800" u="none" cap="none" strike="noStrike">
                <a:solidFill>
                  <a:srgbClr val="252525"/>
                </a:solidFill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4" type="body"/>
          </p:nvPr>
        </p:nvSpPr>
        <p:spPr>
          <a:xfrm>
            <a:off x="4645025" y="1725551"/>
            <a:ext cx="4041900" cy="4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i="0" sz="1600" u="none" cap="none" strike="noStrike">
                <a:solidFill>
                  <a:schemeClr val="dk1"/>
                </a:solidFill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i="0" sz="1600" u="none" cap="none" strike="noStrike">
                <a:solidFill>
                  <a:schemeClr val="dk1"/>
                </a:solidFill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22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8.xml"/><Relationship Id="rId21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1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89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  <a:defRPr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■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  <a:def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■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i="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11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  <a:defRPr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■"/>
              <a:defRPr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4860032" y="6381328"/>
            <a:ext cx="4176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ZA" sz="1200" u="none" cap="none" strike="noStrike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Introduction to Bioinformatics online course: IBT_20</a:t>
            </a:r>
            <a:r>
              <a:rPr b="1" lang="en-ZA" sz="1200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b="1" i="0" lang="en-ZA" sz="1200" u="none" cap="none" strike="noStrike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   Module </a:t>
            </a:r>
            <a:r>
              <a:rPr b="1" lang="en-ZA" sz="1200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5 Genomics, Emily Perry</a:t>
            </a:r>
            <a:endParaRPr b="1" i="0" sz="1200" u="none" cap="none" strike="noStrike">
              <a:solidFill>
                <a:srgbClr val="8CB3E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c_logo.png"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7904" y="6404347"/>
            <a:ext cx="1074812" cy="43138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ensembl.org/info/genome/variation/data_description.html#quality_contro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ensembl.org/info/genome/variation/sources_phenotype_documentation.html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52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47.png"/><Relationship Id="rId10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hyperlink" Target="http://ensembl.org/info/genome/variation/predicted_data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58.png"/><Relationship Id="rId6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ensembl.org/info/genome/variation/prediction/classification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ensembl.org/info/genome/variation/prediction/classification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image" Target="../media/image75.png"/><Relationship Id="rId5" Type="http://schemas.openxmlformats.org/officeDocument/2006/relationships/image" Target="../media/image65.png"/><Relationship Id="rId6" Type="http://schemas.openxmlformats.org/officeDocument/2006/relationships/image" Target="../media/image70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Relationship Id="rId10" Type="http://schemas.openxmlformats.org/officeDocument/2006/relationships/image" Target="../media/image8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22" Type="http://schemas.openxmlformats.org/officeDocument/2006/relationships/image" Target="../media/image25.png"/><Relationship Id="rId21" Type="http://schemas.openxmlformats.org/officeDocument/2006/relationships/image" Target="../media/image22.png"/><Relationship Id="rId24" Type="http://schemas.openxmlformats.org/officeDocument/2006/relationships/image" Target="../media/image24.png"/><Relationship Id="rId23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Relationship Id="rId26" Type="http://schemas.openxmlformats.org/officeDocument/2006/relationships/image" Target="../media/image31.png"/><Relationship Id="rId25" Type="http://schemas.openxmlformats.org/officeDocument/2006/relationships/image" Target="../media/image26.png"/><Relationship Id="rId28" Type="http://schemas.openxmlformats.org/officeDocument/2006/relationships/image" Target="../media/image30.png"/><Relationship Id="rId27" Type="http://schemas.openxmlformats.org/officeDocument/2006/relationships/image" Target="../media/image29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1.png"/><Relationship Id="rId11" Type="http://schemas.openxmlformats.org/officeDocument/2006/relationships/image" Target="../media/image8.png"/><Relationship Id="rId10" Type="http://schemas.openxmlformats.org/officeDocument/2006/relationships/image" Target="../media/image5.png"/><Relationship Id="rId13" Type="http://schemas.openxmlformats.org/officeDocument/2006/relationships/image" Target="../media/image13.png"/><Relationship Id="rId12" Type="http://schemas.openxmlformats.org/officeDocument/2006/relationships/image" Target="../media/image6.png"/><Relationship Id="rId15" Type="http://schemas.openxmlformats.org/officeDocument/2006/relationships/image" Target="../media/image12.png"/><Relationship Id="rId14" Type="http://schemas.openxmlformats.org/officeDocument/2006/relationships/image" Target="../media/image17.png"/><Relationship Id="rId17" Type="http://schemas.openxmlformats.org/officeDocument/2006/relationships/image" Target="../media/image9.png"/><Relationship Id="rId16" Type="http://schemas.openxmlformats.org/officeDocument/2006/relationships/image" Target="../media/image14.png"/><Relationship Id="rId19" Type="http://schemas.openxmlformats.org/officeDocument/2006/relationships/image" Target="../media/image21.png"/><Relationship Id="rId18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ebi.ac.uk/gene2phenotype/g2p_vep_plugi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ebi.ac.uk/gene2phenotype/downloads" TargetMode="External"/><Relationship Id="rId4" Type="http://schemas.openxmlformats.org/officeDocument/2006/relationships/hyperlink" Target="https://panelapp.genomicsengland.co.uk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hyperlink" Target="http://www.ensembl.org/info/genome/variation/sources_documentation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ensembl.org/info/genome/variation/species/sources_documentation.html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Desktop\Sumir_H3Bionet_docs_recieved\logos\logo_banner.png" id="84" name="Google Shape;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548680"/>
            <a:ext cx="6921326" cy="1670047"/>
          </a:xfrm>
          <a:prstGeom prst="rect">
            <a:avLst/>
          </a:prstGeom>
          <a:noFill/>
          <a:ln cap="flat" cmpd="sng" w="127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2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Introduction to Bioinformatics online course: IBT_2021</a:t>
            </a:r>
            <a:endParaRPr/>
          </a:p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Module 5 Genomics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Human genetic variation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idx="4294967295" type="body"/>
          </p:nvPr>
        </p:nvSpPr>
        <p:spPr>
          <a:xfrm>
            <a:off x="457200" y="1087050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A note about COSMIC data: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Therefore there is </a:t>
            </a:r>
            <a:r>
              <a:rPr b="1" lang="en-ZA" u="sng"/>
              <a:t>no</a:t>
            </a:r>
            <a:r>
              <a:rPr b="1" lang="en-ZA"/>
              <a:t> allele frequency or population information</a:t>
            </a:r>
            <a:r>
              <a:rPr lang="en-ZA"/>
              <a:t> displayed in Ensembl from COSMIC variants.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2330748" y="1934512"/>
            <a:ext cx="4643445" cy="1192835"/>
            <a:chOff x="3422300" y="2343541"/>
            <a:chExt cx="5295900" cy="1524000"/>
          </a:xfrm>
        </p:grpSpPr>
        <p:pic>
          <p:nvPicPr>
            <p:cNvPr id="242" name="Google Shape;242;p32"/>
            <p:cNvPicPr preferRelativeResize="0"/>
            <p:nvPr/>
          </p:nvPicPr>
          <p:blipFill rotWithShape="1">
            <a:blip r:embed="rId3">
              <a:alphaModFix/>
            </a:blip>
            <a:srcRect b="73244" l="0" r="0" t="0"/>
            <a:stretch/>
          </p:blipFill>
          <p:spPr>
            <a:xfrm>
              <a:off x="3422300" y="3105541"/>
              <a:ext cx="52959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2"/>
            <p:cNvPicPr preferRelativeResize="0"/>
            <p:nvPr/>
          </p:nvPicPr>
          <p:blipFill rotWithShape="1">
            <a:blip r:embed="rId3">
              <a:alphaModFix/>
            </a:blip>
            <a:srcRect b="0" l="0" r="0" t="73244"/>
            <a:stretch/>
          </p:blipFill>
          <p:spPr>
            <a:xfrm>
              <a:off x="3422300" y="2343541"/>
              <a:ext cx="52959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425" y="3163925"/>
            <a:ext cx="59531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CC0000"/>
                </a:solidFill>
              </a:rPr>
              <a:t>Import:</a:t>
            </a:r>
            <a:r>
              <a:rPr lang="en-ZA"/>
              <a:t> Somatic mutation resources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idx="4294967295" type="body"/>
          </p:nvPr>
        </p:nvSpPr>
        <p:spPr>
          <a:xfrm>
            <a:off x="533400" y="2368978"/>
            <a:ext cx="8153400" cy="32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Mapping to reference assembly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GRCh37 	  GRCh38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Checks on alleles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Checks for IUPAC ambiguity codes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Excluding ‘suspect’ variants</a:t>
            </a:r>
            <a:endParaRPr/>
          </a:p>
        </p:txBody>
      </p:sp>
      <p:grpSp>
        <p:nvGrpSpPr>
          <p:cNvPr id="252" name="Google Shape;252;p33"/>
          <p:cNvGrpSpPr/>
          <p:nvPr/>
        </p:nvGrpSpPr>
        <p:grpSpPr>
          <a:xfrm>
            <a:off x="458676" y="1225025"/>
            <a:ext cx="8226639" cy="801900"/>
            <a:chOff x="533400" y="1225025"/>
            <a:chExt cx="8008800" cy="801900"/>
          </a:xfrm>
        </p:grpSpPr>
        <p:sp>
          <p:nvSpPr>
            <p:cNvPr id="253" name="Google Shape;253;p33"/>
            <p:cNvSpPr/>
            <p:nvPr/>
          </p:nvSpPr>
          <p:spPr>
            <a:xfrm>
              <a:off x="45378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EFEFE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Added value data</a:t>
              </a:r>
              <a:r>
                <a:rPr lang="en-ZA" sz="1800">
                  <a:solidFill>
                    <a:srgbClr val="EFEFE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1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25356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Quality control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5334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EFEFE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Variant import</a:t>
              </a:r>
              <a:endParaRPr sz="1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5400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EFEFE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 analysis</a:t>
              </a:r>
              <a:endParaRPr sz="1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57" name="Google Shape;257;p33"/>
          <p:cNvCxnSpPr/>
          <p:nvPr/>
        </p:nvCxnSpPr>
        <p:spPr>
          <a:xfrm>
            <a:off x="2731975" y="3195425"/>
            <a:ext cx="241200" cy="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33"/>
          <p:cNvSpPr txBox="1"/>
          <p:nvPr/>
        </p:nvSpPr>
        <p:spPr>
          <a:xfrm>
            <a:off x="0" y="5929275"/>
            <a:ext cx="5536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ensembl.org/info/genome/variation/data_description.html#quality_control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3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variation process: </a:t>
            </a:r>
            <a:r>
              <a:rPr lang="en-ZA">
                <a:solidFill>
                  <a:srgbClr val="E69138"/>
                </a:solidFill>
              </a:rPr>
              <a:t>QC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/>
        </p:nvSpPr>
        <p:spPr>
          <a:xfrm>
            <a:off x="0" y="5929275"/>
            <a:ext cx="5536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ensembl.org/info/genome/variation/sources_phenotype_documentation.html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34"/>
          <p:cNvGrpSpPr/>
          <p:nvPr/>
        </p:nvGrpSpPr>
        <p:grpSpPr>
          <a:xfrm>
            <a:off x="798299" y="-1468298"/>
            <a:ext cx="7623600" cy="932098"/>
            <a:chOff x="500899" y="5138752"/>
            <a:chExt cx="7623600" cy="932098"/>
          </a:xfrm>
        </p:grpSpPr>
        <p:sp>
          <p:nvSpPr>
            <p:cNvPr id="267" name="Google Shape;267;p34"/>
            <p:cNvSpPr/>
            <p:nvPr/>
          </p:nvSpPr>
          <p:spPr>
            <a:xfrm>
              <a:off x="500899" y="5499050"/>
              <a:ext cx="7623600" cy="571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4"/>
            <p:cNvSpPr txBox="1"/>
            <p:nvPr/>
          </p:nvSpPr>
          <p:spPr>
            <a:xfrm>
              <a:off x="1789050" y="5579150"/>
              <a:ext cx="1382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Site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4"/>
            <p:cNvSpPr txBox="1"/>
            <p:nvPr/>
          </p:nvSpPr>
          <p:spPr>
            <a:xfrm>
              <a:off x="4799562" y="5563694"/>
              <a:ext cx="142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Perl API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4"/>
            <p:cNvSpPr txBox="1"/>
            <p:nvPr/>
          </p:nvSpPr>
          <p:spPr>
            <a:xfrm>
              <a:off x="6225448" y="5563700"/>
              <a:ext cx="158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REST API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4"/>
            <p:cNvSpPr txBox="1"/>
            <p:nvPr/>
          </p:nvSpPr>
          <p:spPr>
            <a:xfrm>
              <a:off x="778525" y="5584825"/>
              <a:ext cx="70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VEP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3455950" y="5138752"/>
              <a:ext cx="484500" cy="327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3366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4"/>
            <p:cNvSpPr txBox="1"/>
            <p:nvPr/>
          </p:nvSpPr>
          <p:spPr>
            <a:xfrm>
              <a:off x="3367199" y="5563700"/>
              <a:ext cx="123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Biomart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34"/>
          <p:cNvGrpSpPr/>
          <p:nvPr/>
        </p:nvGrpSpPr>
        <p:grpSpPr>
          <a:xfrm>
            <a:off x="458676" y="1225025"/>
            <a:ext cx="8226639" cy="801900"/>
            <a:chOff x="533400" y="1225025"/>
            <a:chExt cx="8008800" cy="801900"/>
          </a:xfrm>
        </p:grpSpPr>
        <p:sp>
          <p:nvSpPr>
            <p:cNvPr id="275" name="Google Shape;275;p34"/>
            <p:cNvSpPr/>
            <p:nvPr/>
          </p:nvSpPr>
          <p:spPr>
            <a:xfrm>
              <a:off x="45378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Added value data 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25356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D9D9D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Quality control</a:t>
              </a:r>
              <a:endParaRPr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5334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D9D9D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Variant import</a:t>
              </a:r>
              <a:endParaRPr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65400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EFEFE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 analysis</a:t>
              </a:r>
              <a:endParaRPr sz="1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79" name="Google Shape;27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8282" y="3823630"/>
            <a:ext cx="1014300" cy="32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 rotWithShape="1">
          <a:blip r:embed="rId5">
            <a:alphaModFix/>
          </a:blip>
          <a:srcRect b="78423" l="205" r="47004" t="1657"/>
          <a:stretch/>
        </p:blipFill>
        <p:spPr>
          <a:xfrm>
            <a:off x="6112583" y="2980738"/>
            <a:ext cx="2404800" cy="68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ePMC_logo.tiff" id="281" name="Google Shape;28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2613" y="4239439"/>
            <a:ext cx="2404725" cy="5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823" y="2374798"/>
            <a:ext cx="1227375" cy="11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5555" y="4801418"/>
            <a:ext cx="1866412" cy="37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3177" y="4898022"/>
            <a:ext cx="17508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8838" y="5308075"/>
            <a:ext cx="76199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variation process: </a:t>
            </a:r>
            <a:r>
              <a:rPr lang="en-ZA">
                <a:solidFill>
                  <a:srgbClr val="6AA84F"/>
                </a:solidFill>
              </a:rPr>
              <a:t>Added value data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457200" y="2374799"/>
            <a:ext cx="8229600" cy="37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Import further information about the variants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Phenotype/disease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Allele frequencies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Publication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00" y="3483955"/>
            <a:ext cx="5136101" cy="253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nomad_graph.tiff" id="294" name="Google Shape;29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702" y="3483954"/>
            <a:ext cx="3425200" cy="2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/>
          <p:nvPr/>
        </p:nvSpPr>
        <p:spPr>
          <a:xfrm>
            <a:off x="1162025" y="6014415"/>
            <a:ext cx="3694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1000 Genomes populations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6" name="Google Shape;296;p35"/>
          <p:cNvGrpSpPr/>
          <p:nvPr/>
        </p:nvGrpSpPr>
        <p:grpSpPr>
          <a:xfrm>
            <a:off x="458676" y="1225025"/>
            <a:ext cx="8226639" cy="801900"/>
            <a:chOff x="533400" y="1225025"/>
            <a:chExt cx="8008800" cy="801900"/>
          </a:xfrm>
        </p:grpSpPr>
        <p:sp>
          <p:nvSpPr>
            <p:cNvPr id="297" name="Google Shape;297;p35"/>
            <p:cNvSpPr/>
            <p:nvPr/>
          </p:nvSpPr>
          <p:spPr>
            <a:xfrm>
              <a:off x="45378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Added value data 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5356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D9D9D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Quality control</a:t>
              </a:r>
              <a:endParaRPr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5334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D9D9D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Variant import</a:t>
              </a:r>
              <a:endParaRPr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65400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EFEFE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 analysis</a:t>
              </a:r>
              <a:endParaRPr sz="1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01" name="Google Shape;301;p3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6AA84F"/>
                </a:solidFill>
              </a:rPr>
              <a:t>Added value data:</a:t>
            </a:r>
            <a:r>
              <a:rPr lang="en-ZA"/>
              <a:t> population frequencies</a:t>
            </a:r>
            <a:endParaRPr/>
          </a:p>
        </p:txBody>
      </p:sp>
      <p:sp>
        <p:nvSpPr>
          <p:cNvPr id="302" name="Google Shape;302;p35"/>
          <p:cNvSpPr txBox="1"/>
          <p:nvPr>
            <p:ph idx="1" type="body"/>
          </p:nvPr>
        </p:nvSpPr>
        <p:spPr>
          <a:xfrm>
            <a:off x="457200" y="2164899"/>
            <a:ext cx="8229600" cy="396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1000 Genomes: worldwide healthy WGS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gnomAD: mixed disease/healthy WGS and exomes, skewed to most studied populations (included ExAC)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36"/>
          <p:cNvGrpSpPr/>
          <p:nvPr/>
        </p:nvGrpSpPr>
        <p:grpSpPr>
          <a:xfrm>
            <a:off x="458676" y="1225025"/>
            <a:ext cx="6169980" cy="801900"/>
            <a:chOff x="533400" y="1225025"/>
            <a:chExt cx="6006600" cy="801900"/>
          </a:xfrm>
        </p:grpSpPr>
        <p:sp>
          <p:nvSpPr>
            <p:cNvPr id="309" name="Google Shape;309;p36"/>
            <p:cNvSpPr/>
            <p:nvPr/>
          </p:nvSpPr>
          <p:spPr>
            <a:xfrm>
              <a:off x="45378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EFEFE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Added value data </a:t>
              </a:r>
              <a:endParaRPr sz="1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25356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D9D9D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Quality control</a:t>
              </a:r>
              <a:endParaRPr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5334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D9D9D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Variant import</a:t>
              </a:r>
              <a:endParaRPr sz="1800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2" name="Google Shape;312;p36"/>
          <p:cNvSpPr/>
          <p:nvPr/>
        </p:nvSpPr>
        <p:spPr>
          <a:xfrm>
            <a:off x="6628655" y="1225025"/>
            <a:ext cx="2056800" cy="801900"/>
          </a:xfrm>
          <a:prstGeom prst="chevron">
            <a:avLst>
              <a:gd fmla="val 50000" name="adj"/>
            </a:avLst>
          </a:prstGeom>
          <a:noFill/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Ensembl analysis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3" name="Google Shape;313;p36"/>
          <p:cNvGrpSpPr/>
          <p:nvPr/>
        </p:nvGrpSpPr>
        <p:grpSpPr>
          <a:xfrm>
            <a:off x="7346962" y="2322075"/>
            <a:ext cx="1218913" cy="3607200"/>
            <a:chOff x="863037" y="2368050"/>
            <a:chExt cx="1218913" cy="3607200"/>
          </a:xfrm>
        </p:grpSpPr>
        <p:pic>
          <p:nvPicPr>
            <p:cNvPr id="314" name="Google Shape;314;p36"/>
            <p:cNvPicPr preferRelativeResize="0"/>
            <p:nvPr/>
          </p:nvPicPr>
          <p:blipFill rotWithShape="1">
            <a:blip r:embed="rId3">
              <a:alphaModFix/>
            </a:blip>
            <a:srcRect b="0" l="3679" r="0" t="0"/>
            <a:stretch/>
          </p:blipFill>
          <p:spPr>
            <a:xfrm>
              <a:off x="899825" y="3589600"/>
              <a:ext cx="1163725" cy="119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3037" y="4782425"/>
              <a:ext cx="1200501" cy="119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1425" y="2368050"/>
              <a:ext cx="1200525" cy="1200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36"/>
          <p:cNvSpPr txBox="1"/>
          <p:nvPr/>
        </p:nvSpPr>
        <p:spPr>
          <a:xfrm>
            <a:off x="0" y="5929275"/>
            <a:ext cx="5536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ensembl.org/info/genome/variation/predicted_data.html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variation process: </a:t>
            </a:r>
            <a:r>
              <a:rPr lang="en-ZA">
                <a:solidFill>
                  <a:srgbClr val="674EA7"/>
                </a:solidFill>
              </a:rPr>
              <a:t>Analysis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319" name="Google Shape;319;p36"/>
          <p:cNvSpPr txBox="1"/>
          <p:nvPr>
            <p:ph idx="1" type="body"/>
          </p:nvPr>
        </p:nvSpPr>
        <p:spPr>
          <a:xfrm>
            <a:off x="457200" y="2322074"/>
            <a:ext cx="8229600" cy="380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Ensembl predicts: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Variant consequences 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Protein function prediction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Linkage disequilibrium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Variant conservation across species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37"/>
          <p:cNvCxnSpPr/>
          <p:nvPr/>
        </p:nvCxnSpPr>
        <p:spPr>
          <a:xfrm>
            <a:off x="179512" y="3356992"/>
            <a:ext cx="8784900" cy="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37"/>
          <p:cNvSpPr/>
          <p:nvPr/>
        </p:nvSpPr>
        <p:spPr>
          <a:xfrm>
            <a:off x="2559549" y="3215104"/>
            <a:ext cx="1584300" cy="288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4535996" y="3212976"/>
            <a:ext cx="576000" cy="288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5940152" y="3212976"/>
            <a:ext cx="1224000" cy="288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2127500" y="3215100"/>
            <a:ext cx="432000" cy="28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7164300" y="3212975"/>
            <a:ext cx="432000" cy="28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1115616" y="3215104"/>
            <a:ext cx="504000" cy="27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1187624" y="2492896"/>
            <a:ext cx="288000" cy="58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4716016" y="2492896"/>
            <a:ext cx="288000" cy="58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6444208" y="2492896"/>
            <a:ext cx="288000" cy="58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 flipH="1" rot="10800000">
            <a:off x="755576" y="3645123"/>
            <a:ext cx="288000" cy="58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/>
          <p:nvPr/>
        </p:nvSpPr>
        <p:spPr>
          <a:xfrm flipH="1" rot="10800000">
            <a:off x="2127501" y="3645123"/>
            <a:ext cx="288000" cy="58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"/>
          <p:cNvSpPr/>
          <p:nvPr/>
        </p:nvSpPr>
        <p:spPr>
          <a:xfrm flipH="1" rot="10800000">
            <a:off x="3999709" y="3642122"/>
            <a:ext cx="288000" cy="58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/>
          <p:nvPr/>
        </p:nvSpPr>
        <p:spPr>
          <a:xfrm flipH="1" rot="10800000">
            <a:off x="5436096" y="3612369"/>
            <a:ext cx="288000" cy="58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"/>
          <p:cNvSpPr/>
          <p:nvPr/>
        </p:nvSpPr>
        <p:spPr>
          <a:xfrm flipH="1" rot="10800000">
            <a:off x="7176812" y="3612369"/>
            <a:ext cx="288000" cy="58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"/>
          <p:cNvSpPr/>
          <p:nvPr/>
        </p:nvSpPr>
        <p:spPr>
          <a:xfrm flipH="1" rot="10800000">
            <a:off x="8318975" y="3612369"/>
            <a:ext cx="288000" cy="581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37"/>
          <p:cNvCxnSpPr/>
          <p:nvPr/>
        </p:nvCxnSpPr>
        <p:spPr>
          <a:xfrm>
            <a:off x="2557475" y="2886075"/>
            <a:ext cx="459000" cy="3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1" name="Google Shape;341;p37"/>
          <p:cNvSpPr txBox="1"/>
          <p:nvPr/>
        </p:nvSpPr>
        <p:spPr>
          <a:xfrm>
            <a:off x="2998010" y="2715815"/>
            <a:ext cx="6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ATG</a:t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8056552" y="2714326"/>
            <a:ext cx="100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AAAAAAA</a:t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716740" y="2123564"/>
            <a:ext cx="12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Regulatory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6707088" y="4148971"/>
            <a:ext cx="12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3’ UTR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4988783" y="4178065"/>
            <a:ext cx="12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Intronic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5580112" y="1807917"/>
            <a:ext cx="1944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CODING</a:t>
            </a:r>
            <a:endParaRPr b="1"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Missense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4143725" y="1805106"/>
            <a:ext cx="1436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CODING</a:t>
            </a:r>
            <a:endParaRPr b="1"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Synonymous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3531657" y="4229249"/>
            <a:ext cx="12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Splice site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179512" y="4223522"/>
            <a:ext cx="14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5’ Upstream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1631140" y="4229249"/>
            <a:ext cx="12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5’ UTR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7740352" y="4148971"/>
            <a:ext cx="140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3’ Downstream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2" name="Google Shape;352;p37"/>
          <p:cNvCxnSpPr/>
          <p:nvPr/>
        </p:nvCxnSpPr>
        <p:spPr>
          <a:xfrm rot="10800000">
            <a:off x="2557475" y="2886150"/>
            <a:ext cx="0" cy="33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>
            <a:off x="7596325" y="2886100"/>
            <a:ext cx="459000" cy="3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4" name="Google Shape;354;p37"/>
          <p:cNvCxnSpPr/>
          <p:nvPr/>
        </p:nvCxnSpPr>
        <p:spPr>
          <a:xfrm rot="10800000">
            <a:off x="7596325" y="2886175"/>
            <a:ext cx="0" cy="33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none"/>
          </a:ln>
        </p:spPr>
      </p:cxnSp>
      <p:sp>
        <p:nvSpPr>
          <p:cNvPr id="355" name="Google Shape;355;p3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Variant consequences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/>
        </p:nvSpPr>
        <p:spPr>
          <a:xfrm>
            <a:off x="1210744" y="5696798"/>
            <a:ext cx="68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http://www.ensembl.org/info/docs/variation/predicted_data.html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213" y="832976"/>
            <a:ext cx="6427575" cy="48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SO consequence terms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Predicting missense effects</a:t>
            </a:r>
            <a:endParaRPr/>
          </a:p>
        </p:txBody>
      </p:sp>
      <p:sp>
        <p:nvSpPr>
          <p:cNvPr id="368" name="Google Shape;368;p39"/>
          <p:cNvSpPr txBox="1"/>
          <p:nvPr>
            <p:ph idx="1" type="body"/>
          </p:nvPr>
        </p:nvSpPr>
        <p:spPr>
          <a:xfrm>
            <a:off x="457200" y="1087050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Various algorithms score or rank changes in amino acid sequence based on: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How well conserved the protein 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The chemical change in the amino acid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3D structure and domains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These are predictions, not facts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A prediction will never be as good as experimental validation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title"/>
          </p:nvPr>
        </p:nvSpPr>
        <p:spPr>
          <a:xfrm>
            <a:off x="410125" y="304800"/>
            <a:ext cx="13275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SIFT</a:t>
            </a:r>
            <a:endParaRPr/>
          </a:p>
        </p:txBody>
      </p:sp>
      <p:cxnSp>
        <p:nvCxnSpPr>
          <p:cNvPr id="374" name="Google Shape;374;p40"/>
          <p:cNvCxnSpPr/>
          <p:nvPr/>
        </p:nvCxnSpPr>
        <p:spPr>
          <a:xfrm>
            <a:off x="886700" y="1245800"/>
            <a:ext cx="0" cy="431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0"/>
          <p:cNvSpPr txBox="1"/>
          <p:nvPr/>
        </p:nvSpPr>
        <p:spPr>
          <a:xfrm>
            <a:off x="471200" y="1061075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471200" y="5265925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946825" y="5032700"/>
            <a:ext cx="254100" cy="531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0"/>
          <p:cNvSpPr txBox="1"/>
          <p:nvPr/>
        </p:nvSpPr>
        <p:spPr>
          <a:xfrm>
            <a:off x="127100" y="4734925"/>
            <a:ext cx="75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0.05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1339275" y="5003750"/>
            <a:ext cx="1412700" cy="588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Deleterious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946825" y="1245800"/>
            <a:ext cx="254100" cy="3758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0"/>
          <p:cNvSpPr/>
          <p:nvPr/>
        </p:nvSpPr>
        <p:spPr>
          <a:xfrm>
            <a:off x="1339275" y="2830400"/>
            <a:ext cx="1412700" cy="588900"/>
          </a:xfrm>
          <a:prstGeom prst="roundRect">
            <a:avLst>
              <a:gd fmla="val 16667" name="adj"/>
            </a:avLst>
          </a:prstGeom>
          <a:solidFill>
            <a:srgbClr val="008000"/>
          </a:solidFill>
          <a:ln cap="flat" cmpd="sng" w="190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Tolerated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2" name="Google Shape;382;p40"/>
          <p:cNvCxnSpPr/>
          <p:nvPr/>
        </p:nvCxnSpPr>
        <p:spPr>
          <a:xfrm>
            <a:off x="4195525" y="1353125"/>
            <a:ext cx="0" cy="431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0"/>
          <p:cNvSpPr txBox="1"/>
          <p:nvPr/>
        </p:nvSpPr>
        <p:spPr>
          <a:xfrm>
            <a:off x="3780025" y="1168400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3780025" y="5373250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4255650" y="3419300"/>
            <a:ext cx="254100" cy="2251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 txBox="1"/>
          <p:nvPr/>
        </p:nvSpPr>
        <p:spPr>
          <a:xfrm>
            <a:off x="3283225" y="1699400"/>
            <a:ext cx="9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0.908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4569875" y="1353125"/>
            <a:ext cx="1290900" cy="588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Probably damaging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40"/>
          <p:cNvSpPr/>
          <p:nvPr/>
        </p:nvSpPr>
        <p:spPr>
          <a:xfrm>
            <a:off x="4255650" y="1353125"/>
            <a:ext cx="254100" cy="588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0"/>
          <p:cNvSpPr/>
          <p:nvPr/>
        </p:nvSpPr>
        <p:spPr>
          <a:xfrm>
            <a:off x="4569875" y="4190400"/>
            <a:ext cx="1290900" cy="588900"/>
          </a:xfrm>
          <a:prstGeom prst="roundRect">
            <a:avLst>
              <a:gd fmla="val 16667" name="adj"/>
            </a:avLst>
          </a:prstGeom>
          <a:solidFill>
            <a:srgbClr val="008000"/>
          </a:solidFill>
          <a:ln cap="flat" cmpd="sng" w="190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Benign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3343350" y="3163500"/>
            <a:ext cx="9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0.446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40"/>
          <p:cNvSpPr/>
          <p:nvPr/>
        </p:nvSpPr>
        <p:spPr>
          <a:xfrm>
            <a:off x="4255650" y="1973475"/>
            <a:ext cx="254100" cy="1406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4569875" y="2334150"/>
            <a:ext cx="1290900" cy="588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Possibly damaging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40"/>
          <p:cNvSpPr txBox="1"/>
          <p:nvPr>
            <p:ph type="title"/>
          </p:nvPr>
        </p:nvSpPr>
        <p:spPr>
          <a:xfrm>
            <a:off x="3719075" y="304800"/>
            <a:ext cx="21417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PolyPhen2</a:t>
            </a:r>
            <a:endParaRPr/>
          </a:p>
        </p:txBody>
      </p:sp>
      <p:cxnSp>
        <p:nvCxnSpPr>
          <p:cNvPr id="394" name="Google Shape;394;p40"/>
          <p:cNvCxnSpPr/>
          <p:nvPr/>
        </p:nvCxnSpPr>
        <p:spPr>
          <a:xfrm>
            <a:off x="7001475" y="1373450"/>
            <a:ext cx="0" cy="431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0"/>
          <p:cNvSpPr txBox="1"/>
          <p:nvPr/>
        </p:nvSpPr>
        <p:spPr>
          <a:xfrm>
            <a:off x="6367400" y="1188725"/>
            <a:ext cx="634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100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6585975" y="5393575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7061600" y="3842150"/>
            <a:ext cx="254100" cy="1848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0"/>
          <p:cNvSpPr/>
          <p:nvPr/>
        </p:nvSpPr>
        <p:spPr>
          <a:xfrm>
            <a:off x="7375825" y="2295200"/>
            <a:ext cx="1412700" cy="588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Likely deleterious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40"/>
          <p:cNvSpPr/>
          <p:nvPr/>
        </p:nvSpPr>
        <p:spPr>
          <a:xfrm>
            <a:off x="7061600" y="1373450"/>
            <a:ext cx="254100" cy="2432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/>
          <p:nvPr/>
        </p:nvSpPr>
        <p:spPr>
          <a:xfrm>
            <a:off x="7375825" y="4472150"/>
            <a:ext cx="1412700" cy="588900"/>
          </a:xfrm>
          <a:prstGeom prst="roundRect">
            <a:avLst>
              <a:gd fmla="val 16667" name="adj"/>
            </a:avLst>
          </a:prstGeom>
          <a:solidFill>
            <a:srgbClr val="008000"/>
          </a:solidFill>
          <a:ln cap="flat" cmpd="sng" w="190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Likely benign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40"/>
          <p:cNvSpPr txBox="1"/>
          <p:nvPr/>
        </p:nvSpPr>
        <p:spPr>
          <a:xfrm>
            <a:off x="6149300" y="3576325"/>
            <a:ext cx="9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30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40"/>
          <p:cNvSpPr txBox="1"/>
          <p:nvPr>
            <p:ph type="title"/>
          </p:nvPr>
        </p:nvSpPr>
        <p:spPr>
          <a:xfrm>
            <a:off x="6525025" y="325125"/>
            <a:ext cx="21417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CADD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308725" y="304825"/>
            <a:ext cx="15303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REVEL</a:t>
            </a:r>
            <a:endParaRPr/>
          </a:p>
        </p:txBody>
      </p:sp>
      <p:cxnSp>
        <p:nvCxnSpPr>
          <p:cNvPr id="408" name="Google Shape;408;p41"/>
          <p:cNvCxnSpPr/>
          <p:nvPr/>
        </p:nvCxnSpPr>
        <p:spPr>
          <a:xfrm>
            <a:off x="886700" y="1245800"/>
            <a:ext cx="0" cy="431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41"/>
          <p:cNvSpPr txBox="1"/>
          <p:nvPr/>
        </p:nvSpPr>
        <p:spPr>
          <a:xfrm>
            <a:off x="471200" y="1061075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41"/>
          <p:cNvSpPr txBox="1"/>
          <p:nvPr/>
        </p:nvSpPr>
        <p:spPr>
          <a:xfrm>
            <a:off x="471200" y="5265925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946825" y="3202500"/>
            <a:ext cx="254100" cy="2361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"/>
          <p:cNvSpPr txBox="1"/>
          <p:nvPr/>
        </p:nvSpPr>
        <p:spPr>
          <a:xfrm>
            <a:off x="187225" y="2900863"/>
            <a:ext cx="75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0.5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1263075" y="4088700"/>
            <a:ext cx="1081200" cy="588900"/>
          </a:xfrm>
          <a:prstGeom prst="roundRect">
            <a:avLst>
              <a:gd fmla="val 16667" name="adj"/>
            </a:avLst>
          </a:prstGeom>
          <a:solidFill>
            <a:srgbClr val="008000"/>
          </a:solidFill>
          <a:ln cap="flat" cmpd="sng" w="190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Likely benign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946825" y="1245800"/>
            <a:ext cx="254100" cy="1917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1263075" y="1835975"/>
            <a:ext cx="1081200" cy="8418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Likely disease causing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6" name="Google Shape;416;p41"/>
          <p:cNvCxnSpPr/>
          <p:nvPr/>
        </p:nvCxnSpPr>
        <p:spPr>
          <a:xfrm>
            <a:off x="4195525" y="1353125"/>
            <a:ext cx="0" cy="431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41"/>
          <p:cNvSpPr txBox="1"/>
          <p:nvPr/>
        </p:nvSpPr>
        <p:spPr>
          <a:xfrm>
            <a:off x="3780025" y="1168400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3780025" y="5373250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4255650" y="1988550"/>
            <a:ext cx="254100" cy="3682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4569875" y="1353125"/>
            <a:ext cx="1290900" cy="588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Damaging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41"/>
          <p:cNvSpPr/>
          <p:nvPr/>
        </p:nvSpPr>
        <p:spPr>
          <a:xfrm>
            <a:off x="4255650" y="1353125"/>
            <a:ext cx="254100" cy="588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1"/>
          <p:cNvSpPr/>
          <p:nvPr/>
        </p:nvSpPr>
        <p:spPr>
          <a:xfrm>
            <a:off x="4569875" y="4190400"/>
            <a:ext cx="1290900" cy="588900"/>
          </a:xfrm>
          <a:prstGeom prst="roundRect">
            <a:avLst>
              <a:gd fmla="val 16667" name="adj"/>
            </a:avLst>
          </a:prstGeom>
          <a:solidFill>
            <a:srgbClr val="008000"/>
          </a:solidFill>
          <a:ln cap="flat" cmpd="sng" w="190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Tolerated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3283225" y="1764375"/>
            <a:ext cx="9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0.81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41"/>
          <p:cNvSpPr txBox="1"/>
          <p:nvPr>
            <p:ph type="title"/>
          </p:nvPr>
        </p:nvSpPr>
        <p:spPr>
          <a:xfrm>
            <a:off x="3719075" y="304800"/>
            <a:ext cx="21417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MetaLR</a:t>
            </a:r>
            <a:endParaRPr/>
          </a:p>
        </p:txBody>
      </p:sp>
      <p:cxnSp>
        <p:nvCxnSpPr>
          <p:cNvPr id="425" name="Google Shape;425;p41"/>
          <p:cNvCxnSpPr/>
          <p:nvPr/>
        </p:nvCxnSpPr>
        <p:spPr>
          <a:xfrm>
            <a:off x="7001475" y="1373450"/>
            <a:ext cx="0" cy="431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41"/>
          <p:cNvSpPr txBox="1"/>
          <p:nvPr/>
        </p:nvSpPr>
        <p:spPr>
          <a:xfrm>
            <a:off x="6687225" y="1188725"/>
            <a:ext cx="314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41"/>
          <p:cNvSpPr txBox="1"/>
          <p:nvPr/>
        </p:nvSpPr>
        <p:spPr>
          <a:xfrm>
            <a:off x="6585975" y="5393575"/>
            <a:ext cx="41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7061600" y="4612550"/>
            <a:ext cx="254100" cy="1078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1"/>
          <p:cNvSpPr/>
          <p:nvPr/>
        </p:nvSpPr>
        <p:spPr>
          <a:xfrm>
            <a:off x="7375675" y="1252100"/>
            <a:ext cx="1412700" cy="588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7061600" y="1373450"/>
            <a:ext cx="254100" cy="346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1"/>
          <p:cNvSpPr/>
          <p:nvPr/>
        </p:nvSpPr>
        <p:spPr>
          <a:xfrm>
            <a:off x="7375825" y="3601500"/>
            <a:ext cx="1412700" cy="588900"/>
          </a:xfrm>
          <a:prstGeom prst="roundRect">
            <a:avLst>
              <a:gd fmla="val 16667" name="adj"/>
            </a:avLst>
          </a:prstGeom>
          <a:solidFill>
            <a:srgbClr val="008000"/>
          </a:solidFill>
          <a:ln cap="flat" cmpd="sng" w="1905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6089175" y="2959213"/>
            <a:ext cx="9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0.52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41"/>
          <p:cNvSpPr txBox="1"/>
          <p:nvPr>
            <p:ph type="title"/>
          </p:nvPr>
        </p:nvSpPr>
        <p:spPr>
          <a:xfrm>
            <a:off x="6525025" y="187025"/>
            <a:ext cx="20229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MutationAssessor</a:t>
            </a:r>
            <a:endParaRPr/>
          </a:p>
        </p:txBody>
      </p:sp>
      <p:sp>
        <p:nvSpPr>
          <p:cNvPr id="434" name="Google Shape;434;p41"/>
          <p:cNvSpPr/>
          <p:nvPr/>
        </p:nvSpPr>
        <p:spPr>
          <a:xfrm>
            <a:off x="7375825" y="2144063"/>
            <a:ext cx="1412700" cy="588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7375825" y="4857350"/>
            <a:ext cx="1412700" cy="5889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Neutral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7061600" y="3248425"/>
            <a:ext cx="254100" cy="1330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061600" y="1764372"/>
            <a:ext cx="254100" cy="1438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 txBox="1"/>
          <p:nvPr/>
        </p:nvSpPr>
        <p:spPr>
          <a:xfrm>
            <a:off x="6089325" y="1592075"/>
            <a:ext cx="9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0.93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6089325" y="4326350"/>
            <a:ext cx="9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latin typeface="Helvetica Neue"/>
                <a:ea typeface="Helvetica Neue"/>
                <a:cs typeface="Helvetica Neue"/>
                <a:sym typeface="Helvetica Neue"/>
              </a:rPr>
              <a:t>0.20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Learning objectives</a:t>
            </a:r>
            <a:endParaRPr/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457200" y="11632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After this session, participants should be able to: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Distinguish different types and consequences of genetic variation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Differentiate between major human genetic variation sequencing projects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Describe the types of analyses people do with genetic variation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Read genetic variation data in commonly-used formats including VCF and HGVS and express their own data in these formats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Synthesise the considerations involved in variant prioritisation from a variant calling study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Carry out variant prioritisation using the Ensembl VEP and related tools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/>
          <p:nvPr/>
        </p:nvSpPr>
        <p:spPr>
          <a:xfrm>
            <a:off x="376325" y="581312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IM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00" y="914400"/>
            <a:ext cx="793226" cy="105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2"/>
          <p:cNvPicPr preferRelativeResize="0"/>
          <p:nvPr/>
        </p:nvPicPr>
        <p:blipFill rotWithShape="1">
          <a:blip r:embed="rId4">
            <a:alphaModFix/>
          </a:blip>
          <a:srcRect b="28556" l="0" r="0" t="0"/>
          <a:stretch/>
        </p:blipFill>
        <p:spPr>
          <a:xfrm>
            <a:off x="376300" y="2508725"/>
            <a:ext cx="793225" cy="85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2"/>
          <p:cNvPicPr preferRelativeResize="0"/>
          <p:nvPr/>
        </p:nvPicPr>
        <p:blipFill rotWithShape="1">
          <a:blip r:embed="rId5">
            <a:alphaModFix/>
          </a:blip>
          <a:srcRect b="19178" l="0" r="0" t="0"/>
          <a:stretch/>
        </p:blipFill>
        <p:spPr>
          <a:xfrm>
            <a:off x="376300" y="3697325"/>
            <a:ext cx="793226" cy="9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2"/>
          <p:cNvPicPr preferRelativeResize="0"/>
          <p:nvPr/>
        </p:nvPicPr>
        <p:blipFill rotWithShape="1">
          <a:blip r:embed="rId6">
            <a:alphaModFix/>
          </a:blip>
          <a:srcRect b="24357" l="0" r="0" t="0"/>
          <a:stretch/>
        </p:blipFill>
        <p:spPr>
          <a:xfrm>
            <a:off x="376300" y="5073825"/>
            <a:ext cx="793225" cy="80000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>
            <a:off x="376325" y="458442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CM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Google Shape;451;p42"/>
          <p:cNvSpPr txBox="1"/>
          <p:nvPr/>
        </p:nvSpPr>
        <p:spPr>
          <a:xfrm>
            <a:off x="376313" y="3284150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376300" y="190322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BL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3" name="Google Shape;453;p42"/>
          <p:cNvGrpSpPr/>
          <p:nvPr/>
        </p:nvGrpSpPr>
        <p:grpSpPr>
          <a:xfrm>
            <a:off x="2000375" y="1016325"/>
            <a:ext cx="407700" cy="4904925"/>
            <a:chOff x="6734200" y="1016325"/>
            <a:chExt cx="407700" cy="4904925"/>
          </a:xfrm>
        </p:grpSpPr>
        <p:sp>
          <p:nvSpPr>
            <p:cNvPr id="454" name="Google Shape;454;p42"/>
            <p:cNvSpPr/>
            <p:nvPr/>
          </p:nvSpPr>
          <p:spPr>
            <a:xfrm>
              <a:off x="6734275" y="1016325"/>
              <a:ext cx="318150" cy="2006150"/>
            </a:xfrm>
            <a:prstGeom prst="flowChartOffpageConnector">
              <a:avLst/>
            </a:prstGeom>
            <a:solidFill>
              <a:srgbClr val="1C4587"/>
            </a:solidFill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 rot="10800000">
              <a:off x="6734275" y="3022475"/>
              <a:ext cx="318150" cy="2898725"/>
            </a:xfrm>
            <a:prstGeom prst="flowChartOffpageConnector">
              <a:avLst/>
            </a:prstGeom>
            <a:solidFill>
              <a:srgbClr val="4A86E8"/>
            </a:solidFill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6734200" y="4613250"/>
              <a:ext cx="318300" cy="1308000"/>
            </a:xfrm>
            <a:prstGeom prst="rect">
              <a:avLst/>
            </a:prstGeom>
            <a:solidFill>
              <a:srgbClr val="1C4587"/>
            </a:solidFill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6734200" y="1016325"/>
              <a:ext cx="318300" cy="851700"/>
            </a:xfrm>
            <a:prstGeom prst="rect">
              <a:avLst/>
            </a:prstGeom>
            <a:solidFill>
              <a:srgbClr val="4A86E8"/>
            </a:solidFill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8" name="Google Shape;458;p42"/>
            <p:cNvSpPr txBox="1"/>
            <p:nvPr/>
          </p:nvSpPr>
          <p:spPr>
            <a:xfrm rot="5400000">
              <a:off x="6572950" y="1270863"/>
              <a:ext cx="793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BL001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9" name="Google Shape;459;p42"/>
            <p:cNvSpPr txBox="1"/>
            <p:nvPr/>
          </p:nvSpPr>
          <p:spPr>
            <a:xfrm rot="5400000">
              <a:off x="6572950" y="2133500"/>
              <a:ext cx="793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AL002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0" name="Google Shape;460;p42"/>
            <p:cNvSpPr txBox="1"/>
            <p:nvPr/>
          </p:nvSpPr>
          <p:spPr>
            <a:xfrm rot="5400000">
              <a:off x="6533650" y="3960876"/>
              <a:ext cx="8718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CM003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1" name="Google Shape;461;p42"/>
            <p:cNvSpPr txBox="1"/>
            <p:nvPr/>
          </p:nvSpPr>
          <p:spPr>
            <a:xfrm rot="5400000">
              <a:off x="6572950" y="5210088"/>
              <a:ext cx="793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IM004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62" name="Google Shape;462;p42"/>
          <p:cNvGrpSpPr/>
          <p:nvPr/>
        </p:nvGrpSpPr>
        <p:grpSpPr>
          <a:xfrm>
            <a:off x="3118125" y="969600"/>
            <a:ext cx="5136250" cy="1893825"/>
            <a:chOff x="3118125" y="969600"/>
            <a:chExt cx="5136250" cy="1893825"/>
          </a:xfrm>
        </p:grpSpPr>
        <p:sp>
          <p:nvSpPr>
            <p:cNvPr id="463" name="Google Shape;463;p42"/>
            <p:cNvSpPr/>
            <p:nvPr/>
          </p:nvSpPr>
          <p:spPr>
            <a:xfrm>
              <a:off x="4056475" y="1148900"/>
              <a:ext cx="4197900" cy="273900"/>
            </a:xfrm>
            <a:prstGeom prst="rect">
              <a:avLst/>
            </a:prstGeom>
            <a:solidFill>
              <a:srgbClr val="4A86E8"/>
            </a:solidFill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2"/>
            <p:cNvSpPr txBox="1"/>
            <p:nvPr/>
          </p:nvSpPr>
          <p:spPr>
            <a:xfrm>
              <a:off x="5758825" y="1037288"/>
              <a:ext cx="793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BL001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65" name="Google Shape;46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8125" y="969600"/>
              <a:ext cx="793225" cy="10576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6" name="Google Shape;466;p42"/>
            <p:cNvCxnSpPr/>
            <p:nvPr/>
          </p:nvCxnSpPr>
          <p:spPr>
            <a:xfrm flipH="1">
              <a:off x="4984300" y="1528900"/>
              <a:ext cx="839700" cy="972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42"/>
            <p:cNvCxnSpPr/>
            <p:nvPr/>
          </p:nvCxnSpPr>
          <p:spPr>
            <a:xfrm>
              <a:off x="6462350" y="1528900"/>
              <a:ext cx="839700" cy="972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8" name="Google Shape;468;p42"/>
            <p:cNvSpPr txBox="1"/>
            <p:nvPr/>
          </p:nvSpPr>
          <p:spPr>
            <a:xfrm>
              <a:off x="4657425" y="2518725"/>
              <a:ext cx="31284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AGTCGTAGCTAGC</a:t>
              </a:r>
              <a:r>
                <a:rPr b="1" lang="en-ZA">
                  <a:solidFill>
                    <a:schemeClr val="accen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AGGCCATAGGCGA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469" name="Google Shape;469;p42"/>
          <p:cNvSpPr txBox="1"/>
          <p:nvPr/>
        </p:nvSpPr>
        <p:spPr>
          <a:xfrm>
            <a:off x="3118125" y="2887100"/>
            <a:ext cx="52026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>
                <a:latin typeface="Helvetica Neue"/>
                <a:ea typeface="Helvetica Neue"/>
                <a:cs typeface="Helvetica Neue"/>
                <a:sym typeface="Helvetica Neue"/>
              </a:rPr>
              <a:t>Reference allele = 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>
                <a:latin typeface="Helvetica Neue"/>
                <a:ea typeface="Helvetica Neue"/>
                <a:cs typeface="Helvetica Neue"/>
                <a:sym typeface="Helvetica Neue"/>
              </a:rPr>
              <a:t>Alternative allele = anything other than T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4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Reference/Alternative alleles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"/>
          <p:cNvSpPr/>
          <p:nvPr/>
        </p:nvSpPr>
        <p:spPr>
          <a:xfrm>
            <a:off x="1200275" y="1228475"/>
            <a:ext cx="690300" cy="6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5868950" y="1133550"/>
            <a:ext cx="690300" cy="6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2640650" y="2931450"/>
            <a:ext cx="690300" cy="6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6440450" y="2281050"/>
            <a:ext cx="690300" cy="6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6155825" y="3679100"/>
            <a:ext cx="690300" cy="6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1" name="Google Shape;481;p43"/>
          <p:cNvSpPr/>
          <p:nvPr/>
        </p:nvSpPr>
        <p:spPr>
          <a:xfrm>
            <a:off x="1016350" y="2931450"/>
            <a:ext cx="690300" cy="6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43"/>
          <p:cNvSpPr/>
          <p:nvPr/>
        </p:nvSpPr>
        <p:spPr>
          <a:xfrm>
            <a:off x="4264950" y="3040325"/>
            <a:ext cx="690300" cy="6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5531400" y="2585850"/>
            <a:ext cx="690300" cy="6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43"/>
          <p:cNvSpPr/>
          <p:nvPr/>
        </p:nvSpPr>
        <p:spPr>
          <a:xfrm>
            <a:off x="3574650" y="3679100"/>
            <a:ext cx="690300" cy="6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T|T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43"/>
          <p:cNvSpPr/>
          <p:nvPr/>
        </p:nvSpPr>
        <p:spPr>
          <a:xfrm>
            <a:off x="2766125" y="1285950"/>
            <a:ext cx="690300" cy="6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T|T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43"/>
          <p:cNvSpPr/>
          <p:nvPr/>
        </p:nvSpPr>
        <p:spPr>
          <a:xfrm>
            <a:off x="4841100" y="1590750"/>
            <a:ext cx="690300" cy="6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T|T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43"/>
          <p:cNvSpPr/>
          <p:nvPr/>
        </p:nvSpPr>
        <p:spPr>
          <a:xfrm>
            <a:off x="3764750" y="1133550"/>
            <a:ext cx="690300" cy="690300"/>
          </a:xfrm>
          <a:prstGeom prst="ellipse">
            <a:avLst/>
          </a:prstGeom>
          <a:solidFill>
            <a:srgbClr val="0AA3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43"/>
          <p:cNvSpPr/>
          <p:nvPr/>
        </p:nvSpPr>
        <p:spPr>
          <a:xfrm>
            <a:off x="7058475" y="2931450"/>
            <a:ext cx="690300" cy="6903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A|C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1828500" y="3526700"/>
            <a:ext cx="690300" cy="690300"/>
          </a:xfrm>
          <a:prstGeom prst="ellipse">
            <a:avLst/>
          </a:prstGeom>
          <a:solidFill>
            <a:srgbClr val="0AA3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43"/>
          <p:cNvSpPr/>
          <p:nvPr/>
        </p:nvSpPr>
        <p:spPr>
          <a:xfrm>
            <a:off x="3474025" y="2347800"/>
            <a:ext cx="690300" cy="690300"/>
          </a:xfrm>
          <a:prstGeom prst="ellipse">
            <a:avLst/>
          </a:prstGeom>
          <a:solidFill>
            <a:srgbClr val="0AA3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5110800" y="3526700"/>
            <a:ext cx="690300" cy="690300"/>
          </a:xfrm>
          <a:prstGeom prst="ellipse">
            <a:avLst/>
          </a:prstGeom>
          <a:solidFill>
            <a:srgbClr val="0AA3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2075825" y="2068350"/>
            <a:ext cx="690300" cy="690300"/>
          </a:xfrm>
          <a:prstGeom prst="ellipse">
            <a:avLst/>
          </a:prstGeom>
          <a:solidFill>
            <a:srgbClr val="0AA3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A|T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43"/>
          <p:cNvSpPr txBox="1"/>
          <p:nvPr>
            <p:ph idx="4294967295" type="body"/>
          </p:nvPr>
        </p:nvSpPr>
        <p:spPr>
          <a:xfrm>
            <a:off x="533400" y="4464600"/>
            <a:ext cx="8153400" cy="110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8288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Major allele = A, frequency = 61%</a:t>
            </a:r>
            <a:endParaRPr/>
          </a:p>
          <a:p>
            <a:pPr indent="0" lvl="0" marL="18288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Minor allele = T, frequency = 36%</a:t>
            </a:r>
            <a:endParaRPr/>
          </a:p>
          <a:p>
            <a:pPr indent="0" lvl="0" marL="18288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Rare allele = C, frequency = 3%</a:t>
            </a:r>
            <a:endParaRPr/>
          </a:p>
        </p:txBody>
      </p:sp>
      <p:sp>
        <p:nvSpPr>
          <p:cNvPr id="494" name="Google Shape;494;p43"/>
          <p:cNvSpPr/>
          <p:nvPr/>
        </p:nvSpPr>
        <p:spPr>
          <a:xfrm>
            <a:off x="6753950" y="1133550"/>
            <a:ext cx="690300" cy="69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T|T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4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Major/Minor alleles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1" name="Google Shape;501;p44"/>
          <p:cNvCxnSpPr/>
          <p:nvPr/>
        </p:nvCxnSpPr>
        <p:spPr>
          <a:xfrm flipH="1">
            <a:off x="2916370" y="1905249"/>
            <a:ext cx="14700" cy="1016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44"/>
          <p:cNvCxnSpPr/>
          <p:nvPr/>
        </p:nvCxnSpPr>
        <p:spPr>
          <a:xfrm>
            <a:off x="1369950" y="2919941"/>
            <a:ext cx="74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44"/>
          <p:cNvCxnSpPr/>
          <p:nvPr/>
        </p:nvCxnSpPr>
        <p:spPr>
          <a:xfrm flipH="1">
            <a:off x="2118410" y="2413249"/>
            <a:ext cx="8100" cy="1557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44"/>
          <p:cNvCxnSpPr/>
          <p:nvPr/>
        </p:nvCxnSpPr>
        <p:spPr>
          <a:xfrm flipH="1" rot="10800000">
            <a:off x="2126510" y="2395849"/>
            <a:ext cx="812700" cy="17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44"/>
          <p:cNvCxnSpPr/>
          <p:nvPr/>
        </p:nvCxnSpPr>
        <p:spPr>
          <a:xfrm flipH="1" rot="10800000">
            <a:off x="2126637" y="3955600"/>
            <a:ext cx="1483800" cy="6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598" y="3556862"/>
            <a:ext cx="560077" cy="58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737" y="1603525"/>
            <a:ext cx="560077" cy="582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44"/>
          <p:cNvCxnSpPr/>
          <p:nvPr/>
        </p:nvCxnSpPr>
        <p:spPr>
          <a:xfrm>
            <a:off x="2931070" y="1905249"/>
            <a:ext cx="74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4"/>
          <p:cNvCxnSpPr/>
          <p:nvPr/>
        </p:nvCxnSpPr>
        <p:spPr>
          <a:xfrm>
            <a:off x="2914225" y="2918900"/>
            <a:ext cx="758700" cy="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0" name="Google Shape;51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598" y="2545848"/>
            <a:ext cx="560077" cy="58253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4"/>
          <p:cNvSpPr txBox="1"/>
          <p:nvPr/>
        </p:nvSpPr>
        <p:spPr>
          <a:xfrm>
            <a:off x="4426725" y="3675775"/>
            <a:ext cx="3128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AGTCGTAGCTAGC</a:t>
            </a:r>
            <a:r>
              <a:rPr b="1" lang="en-ZA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AGGCCATAGGCGA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4438300" y="2639388"/>
            <a:ext cx="3128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AGTCG--GCTAGC</a:t>
            </a:r>
            <a:r>
              <a:rPr b="1" lang="en-ZA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AGGCCATAGGCGA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p44"/>
          <p:cNvSpPr txBox="1"/>
          <p:nvPr/>
        </p:nvSpPr>
        <p:spPr>
          <a:xfrm>
            <a:off x="4438300" y="1732900"/>
            <a:ext cx="3128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AGTCG--GCTAGC</a:t>
            </a:r>
            <a:r>
              <a:rPr b="1" lang="en-ZA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AGGCCATCGGCGA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4" name="Google Shape;514;p44"/>
          <p:cNvSpPr txBox="1"/>
          <p:nvPr>
            <p:ph idx="4294967295" type="body"/>
          </p:nvPr>
        </p:nvSpPr>
        <p:spPr>
          <a:xfrm>
            <a:off x="533400" y="4464600"/>
            <a:ext cx="8153400" cy="110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8288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Ancestral allele = A</a:t>
            </a:r>
            <a:endParaRPr/>
          </a:p>
          <a:p>
            <a:pPr indent="0" lvl="0" marL="18288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Derived allele = T</a:t>
            </a:r>
            <a:endParaRPr/>
          </a:p>
        </p:txBody>
      </p:sp>
      <p:sp>
        <p:nvSpPr>
          <p:cNvPr id="515" name="Google Shape;515;p4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Ancestral/derived allele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/>
          <p:nvPr>
            <p:ph idx="1" type="body"/>
          </p:nvPr>
        </p:nvSpPr>
        <p:spPr>
          <a:xfrm>
            <a:off x="533400" y="581175"/>
            <a:ext cx="8153400" cy="498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ZA" sz="3600"/>
              <a:t>Reference ≠ Major ≠ Ancestral</a:t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444975"/>
            <a:ext cx="8153401" cy="489203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/>
          <p:nvPr>
            <p:ph type="title"/>
          </p:nvPr>
        </p:nvSpPr>
        <p:spPr>
          <a:xfrm>
            <a:off x="457200" y="274651"/>
            <a:ext cx="8229600" cy="117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Why we don’t use “wildtype/mutant” to refer to humans...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/>
          <p:nvPr/>
        </p:nvSpPr>
        <p:spPr>
          <a:xfrm>
            <a:off x="3003500" y="914400"/>
            <a:ext cx="3360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AGTCGTAGCTAGC</a:t>
            </a:r>
            <a:r>
              <a:rPr b="1" lang="en-ZA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T/G</a:t>
            </a: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AGGCCATAGGCGA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5" name="Google Shape;535;p47"/>
          <p:cNvSpPr txBox="1"/>
          <p:nvPr/>
        </p:nvSpPr>
        <p:spPr>
          <a:xfrm rot="10800000">
            <a:off x="2958350" y="1259100"/>
            <a:ext cx="3360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TCGCCTATGGCCT</a:t>
            </a:r>
            <a:r>
              <a:rPr b="1" lang="en-ZA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A/C</a:t>
            </a: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GCTAGCTACGACT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36" name="Google Shape;536;p47"/>
          <p:cNvGrpSpPr/>
          <p:nvPr/>
        </p:nvGrpSpPr>
        <p:grpSpPr>
          <a:xfrm>
            <a:off x="2592375" y="1523775"/>
            <a:ext cx="3959250" cy="1343400"/>
            <a:chOff x="2592375" y="1523775"/>
            <a:chExt cx="3959250" cy="1343400"/>
          </a:xfrm>
        </p:grpSpPr>
        <p:grpSp>
          <p:nvGrpSpPr>
            <p:cNvPr id="537" name="Google Shape;537;p47"/>
            <p:cNvGrpSpPr/>
            <p:nvPr/>
          </p:nvGrpSpPr>
          <p:grpSpPr>
            <a:xfrm>
              <a:off x="2592375" y="1523775"/>
              <a:ext cx="3959250" cy="229650"/>
              <a:chOff x="742375" y="1794050"/>
              <a:chExt cx="3959250" cy="229650"/>
            </a:xfrm>
          </p:grpSpPr>
          <p:sp>
            <p:nvSpPr>
              <p:cNvPr id="538" name="Google Shape;538;p47"/>
              <p:cNvSpPr/>
              <p:nvPr/>
            </p:nvSpPr>
            <p:spPr>
              <a:xfrm>
                <a:off x="2014975" y="1794050"/>
                <a:ext cx="1811700" cy="185700"/>
              </a:xfrm>
              <a:prstGeom prst="rect">
                <a:avLst/>
              </a:prstGeom>
              <a:solidFill>
                <a:srgbClr val="BF9000"/>
              </a:solidFill>
              <a:ln cap="flat" cmpd="sng" w="19050">
                <a:solidFill>
                  <a:srgbClr val="BF9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39" name="Google Shape;539;p47"/>
              <p:cNvCxnSpPr/>
              <p:nvPr/>
            </p:nvCxnSpPr>
            <p:spPr>
              <a:xfrm flipH="1">
                <a:off x="1378675" y="1886900"/>
                <a:ext cx="636300" cy="13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0" name="Google Shape;540;p47"/>
              <p:cNvCxnSpPr/>
              <p:nvPr/>
            </p:nvCxnSpPr>
            <p:spPr>
              <a:xfrm>
                <a:off x="742375" y="1886900"/>
                <a:ext cx="636300" cy="13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1" name="Google Shape;541;p47"/>
              <p:cNvCxnSpPr/>
              <p:nvPr/>
            </p:nvCxnSpPr>
            <p:spPr>
              <a:xfrm flipH="1">
                <a:off x="4264225" y="1886900"/>
                <a:ext cx="437400" cy="13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" name="Google Shape;542;p47"/>
              <p:cNvCxnSpPr/>
              <p:nvPr/>
            </p:nvCxnSpPr>
            <p:spPr>
              <a:xfrm>
                <a:off x="3826675" y="1886900"/>
                <a:ext cx="437400" cy="136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9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43" name="Google Shape;543;p47"/>
            <p:cNvSpPr txBox="1"/>
            <p:nvPr/>
          </p:nvSpPr>
          <p:spPr>
            <a:xfrm>
              <a:off x="3688325" y="2115975"/>
              <a:ext cx="2085600" cy="7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Exon sequence: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TATGGCCT</a:t>
              </a:r>
              <a:r>
                <a:rPr b="1" lang="en-ZA">
                  <a:solidFill>
                    <a:srgbClr val="8D1C0B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A/C</a:t>
              </a: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GCTAGC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4580825" y="1780050"/>
              <a:ext cx="300600" cy="309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47"/>
          <p:cNvGrpSpPr/>
          <p:nvPr/>
        </p:nvGrpSpPr>
        <p:grpSpPr>
          <a:xfrm>
            <a:off x="477200" y="5066925"/>
            <a:ext cx="8412900" cy="1014900"/>
            <a:chOff x="477200" y="5066925"/>
            <a:chExt cx="8412900" cy="1014900"/>
          </a:xfrm>
        </p:grpSpPr>
        <p:sp>
          <p:nvSpPr>
            <p:cNvPr id="546" name="Google Shape;546;p47"/>
            <p:cNvSpPr/>
            <p:nvPr/>
          </p:nvSpPr>
          <p:spPr>
            <a:xfrm>
              <a:off x="477200" y="5066925"/>
              <a:ext cx="8412900" cy="10149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7"/>
            <p:cNvSpPr txBox="1"/>
            <p:nvPr/>
          </p:nvSpPr>
          <p:spPr>
            <a:xfrm>
              <a:off x="4883425" y="5154825"/>
              <a:ext cx="37911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Alleles = A/C or T/G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Often lack further info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48" name="Google Shape;54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2923" y="5378651"/>
              <a:ext cx="2260575" cy="52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1150" y="5117775"/>
              <a:ext cx="913200" cy="91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" name="Google Shape;550;p47"/>
          <p:cNvGrpSpPr/>
          <p:nvPr/>
        </p:nvGrpSpPr>
        <p:grpSpPr>
          <a:xfrm>
            <a:off x="460350" y="3168350"/>
            <a:ext cx="8412900" cy="1165800"/>
            <a:chOff x="460350" y="3168350"/>
            <a:chExt cx="8412900" cy="1165800"/>
          </a:xfrm>
        </p:grpSpPr>
        <p:sp>
          <p:nvSpPr>
            <p:cNvPr id="551" name="Google Shape;551;p47"/>
            <p:cNvSpPr/>
            <p:nvPr/>
          </p:nvSpPr>
          <p:spPr>
            <a:xfrm>
              <a:off x="460350" y="3168350"/>
              <a:ext cx="8412900" cy="11658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2" name="Google Shape;552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6951" y="3275773"/>
              <a:ext cx="1848319" cy="680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47"/>
            <p:cNvSpPr txBox="1"/>
            <p:nvPr/>
          </p:nvSpPr>
          <p:spPr>
            <a:xfrm>
              <a:off x="4883425" y="3340925"/>
              <a:ext cx="34482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Alleles in database = T/G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Alleles in gene = A/C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54" name="Google Shape;55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05691" y="3259591"/>
              <a:ext cx="1255675" cy="46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16900" y="3776000"/>
              <a:ext cx="837908" cy="52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4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Allele strand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48"/>
          <p:cNvGrpSpPr/>
          <p:nvPr/>
        </p:nvGrpSpPr>
        <p:grpSpPr>
          <a:xfrm>
            <a:off x="458676" y="1225025"/>
            <a:ext cx="8226639" cy="801900"/>
            <a:chOff x="533400" y="1225025"/>
            <a:chExt cx="8008800" cy="801900"/>
          </a:xfrm>
        </p:grpSpPr>
        <p:sp>
          <p:nvSpPr>
            <p:cNvPr id="563" name="Google Shape;563;p48"/>
            <p:cNvSpPr/>
            <p:nvPr/>
          </p:nvSpPr>
          <p:spPr>
            <a:xfrm>
              <a:off x="45378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Added value data 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4" name="Google Shape;564;p48"/>
            <p:cNvSpPr/>
            <p:nvPr/>
          </p:nvSpPr>
          <p:spPr>
            <a:xfrm>
              <a:off x="25356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Quality control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5334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Variant import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65400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Ensembl analysis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67" name="Google Shape;567;p48"/>
          <p:cNvSpPr txBox="1"/>
          <p:nvPr>
            <p:ph idx="4294967295" type="body"/>
          </p:nvPr>
        </p:nvSpPr>
        <p:spPr>
          <a:xfrm>
            <a:off x="533400" y="2185150"/>
            <a:ext cx="8153400" cy="338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Where can I find these data?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Website www.ensembl.org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Variant Effect Predictor (VEP)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BioMart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Programmatically: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Perl API (including VEP)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REST API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variation process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Hands on</a:t>
            </a:r>
            <a:endParaRPr/>
          </a:p>
        </p:txBody>
      </p:sp>
      <p:sp>
        <p:nvSpPr>
          <p:cNvPr id="575" name="Google Shape;575;p49"/>
          <p:cNvSpPr txBox="1"/>
          <p:nvPr>
            <p:ph idx="1" type="body"/>
          </p:nvPr>
        </p:nvSpPr>
        <p:spPr>
          <a:xfrm>
            <a:off x="457200" y="1087049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Demo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We’re going to look at a gene </a:t>
            </a:r>
            <a:r>
              <a:rPr i="1" lang="en-ZA">
                <a:solidFill>
                  <a:schemeClr val="accent1"/>
                </a:solidFill>
              </a:rPr>
              <a:t>AGT</a:t>
            </a:r>
            <a:r>
              <a:rPr lang="en-ZA"/>
              <a:t> to find variants in the gene and the region it is found in.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We will look at a variant </a:t>
            </a:r>
            <a:r>
              <a:rPr lang="en-ZA">
                <a:solidFill>
                  <a:schemeClr val="accent1"/>
                </a:solidFill>
              </a:rPr>
              <a:t>rs699</a:t>
            </a:r>
            <a:r>
              <a:rPr lang="en-ZA"/>
              <a:t> to find more information about it.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Task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Please complete task 1.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Variation formats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Variant identifiers</a:t>
            </a:r>
            <a:endParaRPr/>
          </a:p>
        </p:txBody>
      </p:sp>
      <p:graphicFrame>
        <p:nvGraphicFramePr>
          <p:cNvPr id="588" name="Google Shape;588;p51"/>
          <p:cNvGraphicFramePr/>
          <p:nvPr/>
        </p:nvGraphicFramePr>
        <p:xfrm>
          <a:off x="446175" y="1371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{95899ED6-67F8-41C9-A280-3F636B0F2B7B}</a:tableStyleId>
              </a:tblPr>
              <a:tblGrid>
                <a:gridCol w="1189450"/>
                <a:gridCol w="1775050"/>
                <a:gridCol w="2826125"/>
                <a:gridCol w="2322900"/>
              </a:tblGrid>
              <a:tr h="54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Example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About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Comments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83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Genomic coordinates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chr</a:t>
                      </a:r>
                      <a:r>
                        <a:rPr lang="en-ZA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1 230710048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A/C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Expresses the location of the variant on the reference genome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Unambiguous, so long as you state which reference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44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rsID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rs699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 assigned by dbSNP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Unambiguous, location and alleles in database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83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HGVS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ENST00000366667.4:c.803T&gt;C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Expresses the location of the variant in terms of a transcript or protein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ambiguous if you don’t specify isoform or version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83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COSMIC ID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COSV55386593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 assigned by COSMIC for somatic variants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Unambiguous</a:t>
                      </a:r>
                      <a:r>
                        <a:rPr lang="en-ZA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, location and alleles in database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83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SPDI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10:68684738:G:A</a:t>
                      </a:r>
                      <a:endParaRPr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Expresses the location of the variant on the reference genome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Unambiguous, so long as you state which reference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4294967295" type="body"/>
          </p:nvPr>
        </p:nvSpPr>
        <p:spPr>
          <a:xfrm>
            <a:off x="227025" y="1098350"/>
            <a:ext cx="8479500" cy="457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ZA" sz="2400"/>
              <a:t>Single nucleotide polymorphisms (SNP/SNV)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ref...TTG</a:t>
            </a:r>
            <a:r>
              <a:rPr b="1" lang="en-ZA" sz="2400">
                <a:solidFill>
                  <a:srgbClr val="3366C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CGTA...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2400">
                <a:latin typeface="Consolas"/>
                <a:ea typeface="Consolas"/>
                <a:cs typeface="Consolas"/>
                <a:sym typeface="Consolas"/>
              </a:rPr>
              <a:t>alt...TTG</a:t>
            </a:r>
            <a:r>
              <a:rPr b="1" lang="en-ZA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ZA" sz="2400">
                <a:latin typeface="Consolas"/>
                <a:ea typeface="Consolas"/>
                <a:cs typeface="Consolas"/>
                <a:sym typeface="Consolas"/>
              </a:rPr>
              <a:t>CGTA...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-ZA" sz="2400"/>
              <a:t>Small insertions &amp; deletions</a:t>
            </a:r>
            <a:r>
              <a:rPr lang="en-ZA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ref...TTG</a:t>
            </a:r>
            <a:r>
              <a:rPr b="1" lang="en-ZA" sz="2400">
                <a:solidFill>
                  <a:srgbClr val="3366C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CGTA...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ins...TTG</a:t>
            </a:r>
            <a:r>
              <a:rPr b="1" lang="en-ZA" sz="2400">
                <a:solidFill>
                  <a:srgbClr val="3366CC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-ZA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CGTA...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del...TTG</a:t>
            </a:r>
            <a:r>
              <a:rPr b="1" lang="en-ZA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CGTA...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indel...TTG</a:t>
            </a:r>
            <a:r>
              <a:rPr b="1" lang="en-ZA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GCT</a:t>
            </a:r>
            <a:r>
              <a:rPr lang="en-ZA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CGTA...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 flipH="1">
            <a:off x="0" y="5861075"/>
            <a:ext cx="6615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http://www.ensembl.org/info/genome/variation/prediction/classification.html</a:t>
            </a:r>
            <a:r>
              <a:rPr lang="en-ZA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2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Short variants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rsIDs</a:t>
            </a:r>
            <a:endParaRPr/>
          </a:p>
        </p:txBody>
      </p:sp>
      <p:sp>
        <p:nvSpPr>
          <p:cNvPr id="595" name="Google Shape;595;p52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An rsID is a unique identifier for a variant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It refers to a specific variant which has information on: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Locus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Alleles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Other data (such as allele frequencies) can be attached to rsIDs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rsIDs</a:t>
            </a:r>
            <a:endParaRPr/>
          </a:p>
        </p:txBody>
      </p:sp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87" y="4307625"/>
            <a:ext cx="5693424" cy="19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>
            <p:ph idx="1" type="body"/>
          </p:nvPr>
        </p:nvSpPr>
        <p:spPr>
          <a:xfrm>
            <a:off x="457200" y="1087050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40"/>
              </a:spcBef>
              <a:spcAft>
                <a:spcPts val="0"/>
              </a:spcAft>
              <a:buSzPts val="2800"/>
              <a:buChar char="●"/>
            </a:pPr>
            <a:r>
              <a:rPr lang="en-ZA" sz="2800"/>
              <a:t>When you submit a variant into dbSNP, your submission is assigned an ssID (submitted SNP)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ZA" sz="2800"/>
              <a:t>Multiple submissions of the same variant locus are used to create an rsID (reference SNP)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ZA" sz="2800"/>
              <a:t>dbSNP store and display all the ssIDs used to make an rsID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VCF format</a:t>
            </a:r>
            <a:endParaRPr/>
          </a:p>
        </p:txBody>
      </p:sp>
      <p:sp>
        <p:nvSpPr>
          <p:cNvPr id="610" name="Google Shape;610;p54"/>
          <p:cNvSpPr txBox="1"/>
          <p:nvPr>
            <p:ph idx="1" type="body"/>
          </p:nvPr>
        </p:nvSpPr>
        <p:spPr>
          <a:xfrm>
            <a:off x="457200" y="1087049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VCF is the standard format that you will get from variant calling pipeline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It must give information about: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Location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Alleles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It can also give a lot more information including: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Genotypes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Frequencies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Quality scores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 simplified VCF file</a:t>
            </a:r>
            <a:endParaRPr/>
          </a:p>
        </p:txBody>
      </p:sp>
      <p:graphicFrame>
        <p:nvGraphicFramePr>
          <p:cNvPr id="617" name="Google Shape;617;p55"/>
          <p:cNvGraphicFramePr/>
          <p:nvPr/>
        </p:nvGraphicFramePr>
        <p:xfrm>
          <a:off x="533400" y="435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{95899ED6-67F8-41C9-A280-3F636B0F2B7B}</a:tableStyleId>
              </a:tblPr>
              <a:tblGrid>
                <a:gridCol w="1630675"/>
                <a:gridCol w="1630675"/>
                <a:gridCol w="1630675"/>
                <a:gridCol w="1630675"/>
                <a:gridCol w="1630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#CHROM 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POS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 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 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ALT 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154154734 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rs104894912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231694746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rs34622148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107859209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rs1895946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8" name="Google Shape;618;p55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VCF is a tab separated file. The necessary columns are: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18288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#CHROM POS ID REF ALT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X 154154734 rs104894912 C 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1 231694746 rs34622148 C 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12 107859209 rs1895946 C 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 full VCF file</a:t>
            </a:r>
            <a:endParaRPr/>
          </a:p>
        </p:txBody>
      </p:sp>
      <p:sp>
        <p:nvSpPr>
          <p:cNvPr id="625" name="Google Shape;625;p56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In reality, they look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##fileformat=VCFv4.1												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##FILTER=&lt;ID=PASS,Description="All filters passed"&gt;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##fileDate=20150218												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##reference=ftp://ftp.1000genomes.ebi.ac.uk//vol1/ftp/technical/reference/phase2_reference_assembly_sequence/hs37d5.fa.gz						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##source=1000GenomesPhase3Pipeline												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##ALT=&lt;ID=CNV,Description="Copy Number Polymorphism"&gt;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##ALT=&lt;ID=DEL,Description="Deletion"&gt;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##ALT=&lt;ID=DUP,Description="Duplication"&gt;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##ALT=&lt;ID=INS:ME:ALU,Description="Insertion of ALU element"&gt;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##ALT=&lt;ID=INS:ME:LINE1,Description="Insertion of LINE1 element"&gt;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##ALT=&lt;ID=INS:ME:SVA,Description="Insertion of SVA element"&gt;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##ALT=&lt;ID=INS:MT,Description="Nuclear Mitochondrial Insertion"&gt;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##ALT=&lt;ID=INV,Description="Inversion"&gt;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##FORMAT=&lt;ID=GT,Number=1,Type=String,Description="Genotype"&gt;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##INFO=&lt;ID=CIEND,Number=2,Type=Integer,Description="Confidence interval around END for imprecise variants"&gt;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##INFO=&lt;ID=CIPOS,Number=2,Type=Integer,Description="Confidence interval around POS for imprecise variants"&gt;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##INFO=&lt;ID=CS,Number=1,Type=String,Description="Source call set."&gt;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##INFO=&lt;ID=END,Number=1,Type=Integer,Description="End coordinate of this variant"&gt;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##INFO=&lt;ID=IMPRECISE,Number=0,Type=Flag,Description="Imprecise structural variation"&gt;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##INFO=&lt;ID=MC,Number=.,Type=String,Description="Merged calls."&gt;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##INFO=&lt;ID=MEINFO,Number=4,Type=String,Description="Mobile element info of the form NAME,START,END&lt;POLARITY; If there is only 5' OR 3' support for this call, will be NULL NULL for START and END"&gt;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##INFO=&lt;ID=MEND,Number=1,Type=Integer,Description="Mitochondrial end coordinate of inserted sequence"&gt;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##INFO=&lt;ID=MLEN,Number=1,Type=Integer,Description="Estimated length of mitochondrial insert"&gt;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##INFO=&lt;ID=MSTART,Number=1,Type=Integer,Description="Mitochondrial start coordinate of inserted sequence"&gt;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##INFO=&lt;ID=SVLEN,Number=.,Type=Integer,Description="SV length. It is only calculated for structural variation MEIs. For other types of SVs; one may calculate the SV length by INFO:END-START+1, or by finding the difference between lengthes of REF and ALT alleles"&gt;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##INFO=&lt;ID=SVTYPE,Number=1,Type=String,Description="Type of structural variant"&gt;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##INFO=&lt;ID=TSD,Number=1,Type=String,Description="Precise Target Site Duplication for bases, if unknown, value will be NULL"&gt;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##INFO=&lt;ID=AC,Number=A,Type=Integer,Description="Total number of alternate alleles in called genotypes"&gt;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##INFO=&lt;ID=AF,Number=A,Type=Float,Description="Estimated allele frequency in the range (0,1)"&gt;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##INFO=&lt;ID=NS,Number=1,Type=Integer,Description="Number of samples with data"&gt;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##INFO=&lt;ID=AN,Number=1,Type=Integer,Description="Total number of alleles in called genotypes"&gt;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##INFO=&lt;ID=EAS_AF,Number=A,Type=Float,Description="Allele frequency in the EAS populations calculated from AC and AN, in the range (0,1)"&gt;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##INFO=&lt;ID=EUR_AF,Number=A,Type=Float,Description="Allele frequency in the EUR populations calculated from AC and AN, in the range (0,1)"&gt;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##INFO=&lt;ID=AFR_AF,Number=A,Type=Float,Description="Allele frequency in the AFR populations calculated from AC and AN, in the range (0,1)"&gt;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##INFO=&lt;ID=AMR_AF,Number=A,Type=Float,Description="Allele frequency in the AMR populations calculated from AC and AN, in the range (0,1)"&gt;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##INFO=&lt;ID=SAS_AF,Number=A,Type=Float,Description="Allele frequency in the SAS populations calculated from AC and AN, in the range (0,1)"&gt;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##INFO=&lt;ID=DP,Number=1,Type=Integer,Description="Total read depth; only low coverage data were counted towards the DP, exome data were not used"&gt;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##INFO=&lt;ID=AA,Number=1,Type=String,Description="Ancestral Allele. Format: AA|REF|ALT|IndelType. AA: Ancestral allele, REF:Reference Allele, ALT:Alternate Allele, IndelType:Type of Indel (REF, ALT and IndelType are only defined for indels)"&gt;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##INFO=&lt;ID=VT,Number=.,Type=String,Description="indicates what type of variant the line represents"&gt;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##INFO=&lt;ID=EX_TARGET,Number=0,Type=Flag,Description="indicates whether a variant is within the exon pull down target boundaries"&gt;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##INFO=&lt;ID=MULTI_ALLELIC,Number=0,Type=Flag,Description="indicates whether a site is multi-allelic"&gt;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##source_20180126.1=vcf-subset(r940) -f -c HG01879,HG01880,HG01882,HG01883 100050000.ALL.chr1.phase3_shapeit2_mvncall_integrated_v5a.20130502.genotypes.vcf.gz												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#CHROM	POS	ID	REF	ALT	QUAL	FILTER	INFO	FORMAT	HG01879	HG01880	HG01882	HG01883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100000012	rs10875231	G	T	100	PASS	AA=G|||;AC=71;AF=0.301118;AFR_AF=0.3691;AMR_AF=0.2478;AN=192;DP=17508;EAS_AF=0.3224;EUR_AF=0.2465;NS=2504;SAS_AF=0.2812;VT=SNP	GT	1|0	1|0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100000081	rs568254201	C	T	100	PASS	AA=C|||;AC=0;AF=0.000199681;AFR_AF=0;AMR_AF=0;AN=192;DP=17382;EAS_AF=0;EUR_AF=0.001;NS=2504;SAS_AF=0;VT=SNP	GT	0|0	0|0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100000185	rs536935452	C	T	100	PASS	AA=C|||;AC=0;AF=0.000399361;AFR_AF=0;AMR_AF=0;AN=192;DP=18865;EAS_AF=0;EUR_AF=0;NS=2504;SAS_AF=0.002;VT=SNP	GT	0|0	0|0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100000268	rs550897497	G	T	100	PASS	AA=G|||;AC=0;AF=0.000399361;AFR_AF=0.0015;AMR_AF=0;AN=192;DP=19048;EAS_AF=0;EUR_AF=0;NS=2504;SAS_AF=0;VT=SNP	GT	0|0	0|0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100000320	rs570330528	A	G	100	PASS	AA=A|||;AC=0;AF=0.000199681;AFR_AF=0;AMR_AF=0;AN=192;DP=18631;EAS_AF=0.001;EUR_AF=0;NS=2504;SAS_AF=0;VT=SNP	GT	0|0	0|0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100000421	rs190422219	G	T	100	PASS	AA=G|||;AC=0;AF=0.000199681;AFR_AF=0.0008;AMR_AF=0;AN=192;DP=18877;EAS_AF=0;EUR_AF=0;NS=2504;SAS_AF=0;VT=SNP	GT	0|0	0|0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100000507	rs147509398	C	A	100	PASS	AA=C|||;AC=0;AF=0.000998403;AFR_AF=0.0038;AMR_AF=0;AN=192;DP=20071;EAS_AF=0;EUR_AF=0;NS=2504;SAS_AF=0;VT=SNP	GT	0|0	0|0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100000625	rs572557926	C	T	100	PASS	AA=C|||;AC=0;AF=0.000199681;AFR_AF=0.0008;AMR_AF=0;AN=192;DP=21457;EAS_AF=0;EUR_AF=0;NS=2504;SAS_AF=0;VT=SNP	GT	0|0	0|0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100000659	rs535185704	A	G	100	PASS	AA=A|||;AC=0;AF=0.000199681;AFR_AF=0.0008;AMR_AF=0;AN=192;DP=20946;EAS_AF=0;EUR_AF=0;NS=2504;SAS_AF=0;VT=SNP	GT	0|0	0|0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600">
                <a:latin typeface="Consolas"/>
                <a:ea typeface="Consolas"/>
                <a:cs typeface="Consolas"/>
                <a:sym typeface="Consolas"/>
              </a:rPr>
              <a:t>1	100000675	rs554857373	A	G	100	PASS	AA=A|||;AC=0;AF=0.000199681;AFR_AF=0;AMR_AF=0;AN=192;DP=20896;EAS_AF=0;EUR_AF=0.001;NS=2504;SAS_AF=0;VT=SNP	GT	0|0	0|0	0|0	0|0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 data line</a:t>
            </a:r>
            <a:endParaRPr/>
          </a:p>
        </p:txBody>
      </p:sp>
      <p:sp>
        <p:nvSpPr>
          <p:cNvPr id="632" name="Google Shape;632;p57"/>
          <p:cNvSpPr txBox="1"/>
          <p:nvPr>
            <p:ph idx="4294967295" type="body"/>
          </p:nvPr>
        </p:nvSpPr>
        <p:spPr>
          <a:xfrm>
            <a:off x="457200" y="9906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400">
                <a:latin typeface="Consolas"/>
                <a:ea typeface="Consolas"/>
                <a:cs typeface="Consolas"/>
                <a:sym typeface="Consolas"/>
              </a:rPr>
              <a:t>#CHROM	POS	ID	REF	ALT	QUAL	FILTER	INFO	FORMAT	HG01879	HG01880	HG01882	HG01883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1400">
                <a:latin typeface="Consolas"/>
                <a:ea typeface="Consolas"/>
                <a:cs typeface="Consolas"/>
                <a:sym typeface="Consolas"/>
              </a:rPr>
              <a:t>1	100000012	rs10875231	G	T	100	PASS	AA=G|||;AC=71;AF=0.301118;AFR_AF=0.3691;AMR_AF=0.2478;AN=192;DP=17508;EAS_AF=0.3224;EUR_AF=0.2465;NS=2504;SAS_AF=0.2812;VT=SNP	GT	1|0	1|0	0|0	0|0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633" name="Google Shape;633;p57"/>
          <p:cNvGraphicFramePr/>
          <p:nvPr/>
        </p:nvGraphicFramePr>
        <p:xfrm>
          <a:off x="533400" y="30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{95899ED6-67F8-41C9-A280-3F636B0F2B7B}</a:tableStyleId>
              </a:tblPr>
              <a:tblGrid>
                <a:gridCol w="585075"/>
                <a:gridCol w="751100"/>
                <a:gridCol w="735550"/>
                <a:gridCol w="470250"/>
                <a:gridCol w="462475"/>
                <a:gridCol w="517075"/>
                <a:gridCol w="649725"/>
                <a:gridCol w="1024200"/>
                <a:gridCol w="532675"/>
                <a:gridCol w="618500"/>
                <a:gridCol w="610700"/>
                <a:gridCol w="587300"/>
                <a:gridCol w="608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#CHROM 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POS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 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 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ALT 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QUAL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FILTER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INFO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FORMAT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HG01879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HG01880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HG01882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HG01883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100000012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rs10875231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PASS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AA=G|||;AC=71;AF=0.301118;AFR_AF=0.3691;AMR_AF=0.2478;AN=192;DP=17508;EAS_AF=0.3224;EUR_AF=0.2465;NS=2504;SAS_AF=0.2812;VT=SNP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GT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1|0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1|0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0|0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0|0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4" name="Google Shape;634;p57"/>
          <p:cNvSpPr/>
          <p:nvPr/>
        </p:nvSpPr>
        <p:spPr>
          <a:xfrm rot="5400000">
            <a:off x="7280450" y="1619275"/>
            <a:ext cx="409800" cy="2447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8D1C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7"/>
          <p:cNvSpPr txBox="1"/>
          <p:nvPr/>
        </p:nvSpPr>
        <p:spPr>
          <a:xfrm>
            <a:off x="6557750" y="2338525"/>
            <a:ext cx="1855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 genotypes</a:t>
            </a:r>
            <a:endParaRPr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Genotypes</a:t>
            </a:r>
            <a:endParaRPr/>
          </a:p>
        </p:txBody>
      </p:sp>
      <p:sp>
        <p:nvSpPr>
          <p:cNvPr id="642" name="Google Shape;642;p58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0 = reference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1 = alternative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2+ = second (or more) possible alternative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#CHROM	POS	ID	REF	ALT	QUAL	FILTER	INFO	FORMAT	HG01879	HG01880	HG01882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1	100000827	rs6678176	C	T	100	PASS	n/a	GT	1|1	1|0	0|0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HG01879 has the genotype T|T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HG01880 has the genotype T|C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HG01882 has the genotype C|C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Phased genotypes</a:t>
            </a:r>
            <a:endParaRPr/>
          </a:p>
        </p:txBody>
      </p:sp>
      <p:sp>
        <p:nvSpPr>
          <p:cNvPr id="649" name="Google Shape;649;p59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A pipe | indicates that the genotypes are phased, which means we know which homologous chromosome they come from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We can calculate LD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We can determine the actual genomic sequence in this person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A slash / means that we don’t know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Phased genotypes</a:t>
            </a:r>
            <a:endParaRPr/>
          </a:p>
        </p:txBody>
      </p:sp>
      <p:sp>
        <p:nvSpPr>
          <p:cNvPr id="656" name="Google Shape;656;p60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#CHROM	POS	ID	REF	ALT	QUAL	FILTER	INFO	FORMAT	HG01879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1	100000827	rs6678176	C	T	100	PASS	n/a	GT	1|1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1	100000843	rs78286437	T	C	100	PASS	n/a	GT	0|1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HG01879 has two copies of 1:100000827-100000843. The sequences of these are: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ZA">
                <a:latin typeface="Consolas"/>
                <a:ea typeface="Consolas"/>
                <a:cs typeface="Consolas"/>
                <a:sym typeface="Consolas"/>
              </a:rPr>
              <a:t>GTGATTCAGGACTTA</a:t>
            </a:r>
            <a:r>
              <a:rPr lang="en-ZA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ZA">
                <a:latin typeface="Consolas"/>
                <a:ea typeface="Consolas"/>
                <a:cs typeface="Consolas"/>
                <a:sym typeface="Consolas"/>
              </a:rPr>
              <a:t>GTGATTCAGGACTTA</a:t>
            </a:r>
            <a:r>
              <a:rPr lang="en-ZA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The INFO column</a:t>
            </a:r>
            <a:endParaRPr/>
          </a:p>
        </p:txBody>
      </p:sp>
      <p:sp>
        <p:nvSpPr>
          <p:cNvPr id="663" name="Google Shape;663;p61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The contents of the INFO column are defined in the header. Fields are separated by semi-colons.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AA=G|||;AC=71;AF=0.301118;AFR_AF=0.3691;AMR_AF=0.2478;AN=192;DP=17508;EAS_AF=0.3224;EUR_AF=0.2465;NS=2504;SAS_AF=0.2812;VT=SNP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idx="4294967295" type="body"/>
          </p:nvPr>
        </p:nvSpPr>
        <p:spPr>
          <a:xfrm>
            <a:off x="206325" y="993250"/>
            <a:ext cx="8562600" cy="494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b="1" lang="en-ZA" sz="1800"/>
              <a:t>Copy number variation</a:t>
            </a:r>
            <a:r>
              <a:rPr lang="en-ZA" sz="1800"/>
              <a:t> (CNV)</a:t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b="1" lang="en-ZA" sz="1800"/>
              <a:t>Inversion</a:t>
            </a:r>
            <a:r>
              <a:rPr lang="en-ZA" sz="1800"/>
              <a:t> - nucleotide sequence inverted at same position</a:t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Char char="●"/>
            </a:pPr>
            <a:r>
              <a:rPr b="1" lang="en-ZA" sz="1800"/>
              <a:t>Translocation </a:t>
            </a:r>
            <a:r>
              <a:rPr lang="en-ZA" sz="1800"/>
              <a:t>- nucleotide sequence moved to a new position </a:t>
            </a:r>
            <a:endParaRPr sz="1800"/>
          </a:p>
        </p:txBody>
      </p:sp>
      <p:sp>
        <p:nvSpPr>
          <p:cNvPr id="108" name="Google Shape;108;p26"/>
          <p:cNvSpPr/>
          <p:nvPr/>
        </p:nvSpPr>
        <p:spPr>
          <a:xfrm rot="10800000">
            <a:off x="5500375" y="5659400"/>
            <a:ext cx="335100" cy="127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26"/>
          <p:cNvGrpSpPr/>
          <p:nvPr/>
        </p:nvGrpSpPr>
        <p:grpSpPr>
          <a:xfrm>
            <a:off x="2823625" y="1605750"/>
            <a:ext cx="3328000" cy="864600"/>
            <a:chOff x="3329675" y="770925"/>
            <a:chExt cx="3328000" cy="864600"/>
          </a:xfrm>
        </p:grpSpPr>
        <p:grpSp>
          <p:nvGrpSpPr>
            <p:cNvPr id="110" name="Google Shape;110;p26"/>
            <p:cNvGrpSpPr/>
            <p:nvPr/>
          </p:nvGrpSpPr>
          <p:grpSpPr>
            <a:xfrm>
              <a:off x="4042175" y="910225"/>
              <a:ext cx="2310700" cy="126000"/>
              <a:chOff x="4045300" y="910200"/>
              <a:chExt cx="2310700" cy="126000"/>
            </a:xfrm>
          </p:grpSpPr>
          <p:sp>
            <p:nvSpPr>
              <p:cNvPr id="111" name="Google Shape;111;p26"/>
              <p:cNvSpPr/>
              <p:nvPr/>
            </p:nvSpPr>
            <p:spPr>
              <a:xfrm>
                <a:off x="4045300" y="910200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6"/>
              <p:cNvSpPr/>
              <p:nvPr/>
            </p:nvSpPr>
            <p:spPr>
              <a:xfrm>
                <a:off x="4710725" y="910200"/>
                <a:ext cx="327600" cy="126000"/>
              </a:xfrm>
              <a:prstGeom prst="rect">
                <a:avLst/>
              </a:prstGeom>
              <a:solidFill>
                <a:srgbClr val="3366CC"/>
              </a:solidFill>
              <a:ln cap="flat" cmpd="sng" w="9525">
                <a:solidFill>
                  <a:srgbClr val="9FC5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6"/>
              <p:cNvSpPr/>
              <p:nvPr/>
            </p:nvSpPr>
            <p:spPr>
              <a:xfrm>
                <a:off x="5038450" y="910200"/>
                <a:ext cx="327600" cy="126000"/>
              </a:xfrm>
              <a:prstGeom prst="rect">
                <a:avLst/>
              </a:prstGeom>
              <a:solidFill>
                <a:srgbClr val="3366CC"/>
              </a:solidFill>
              <a:ln cap="flat" cmpd="sng" w="9525">
                <a:solidFill>
                  <a:srgbClr val="9FC5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6"/>
              <p:cNvSpPr/>
              <p:nvPr/>
            </p:nvSpPr>
            <p:spPr>
              <a:xfrm>
                <a:off x="5366175" y="910200"/>
                <a:ext cx="327600" cy="126000"/>
              </a:xfrm>
              <a:prstGeom prst="rect">
                <a:avLst/>
              </a:prstGeom>
              <a:solidFill>
                <a:srgbClr val="3366CC"/>
              </a:solidFill>
              <a:ln cap="flat" cmpd="sng" w="9525">
                <a:solidFill>
                  <a:srgbClr val="9FC5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6"/>
              <p:cNvSpPr/>
              <p:nvPr/>
            </p:nvSpPr>
            <p:spPr>
              <a:xfrm>
                <a:off x="5693900" y="910200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26"/>
            <p:cNvGrpSpPr/>
            <p:nvPr/>
          </p:nvGrpSpPr>
          <p:grpSpPr>
            <a:xfrm>
              <a:off x="4045300" y="1430475"/>
              <a:ext cx="1982850" cy="126000"/>
              <a:chOff x="4045300" y="1367400"/>
              <a:chExt cx="1982850" cy="126000"/>
            </a:xfrm>
          </p:grpSpPr>
          <p:sp>
            <p:nvSpPr>
              <p:cNvPr id="117" name="Google Shape;117;p26"/>
              <p:cNvSpPr/>
              <p:nvPr/>
            </p:nvSpPr>
            <p:spPr>
              <a:xfrm>
                <a:off x="4045300" y="1367400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6"/>
              <p:cNvSpPr/>
              <p:nvPr/>
            </p:nvSpPr>
            <p:spPr>
              <a:xfrm>
                <a:off x="4710725" y="1367400"/>
                <a:ext cx="327600" cy="126000"/>
              </a:xfrm>
              <a:prstGeom prst="rect">
                <a:avLst/>
              </a:prstGeom>
              <a:solidFill>
                <a:srgbClr val="3366CC"/>
              </a:solidFill>
              <a:ln cap="flat" cmpd="sng" w="9525">
                <a:solidFill>
                  <a:srgbClr val="9FC5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6"/>
              <p:cNvSpPr/>
              <p:nvPr/>
            </p:nvSpPr>
            <p:spPr>
              <a:xfrm>
                <a:off x="5038450" y="1367400"/>
                <a:ext cx="327600" cy="126000"/>
              </a:xfrm>
              <a:prstGeom prst="rect">
                <a:avLst/>
              </a:prstGeom>
              <a:solidFill>
                <a:srgbClr val="3366CC"/>
              </a:solidFill>
              <a:ln cap="flat" cmpd="sng" w="9525">
                <a:solidFill>
                  <a:srgbClr val="9FC5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6"/>
              <p:cNvSpPr/>
              <p:nvPr/>
            </p:nvSpPr>
            <p:spPr>
              <a:xfrm>
                <a:off x="5366050" y="1367400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26"/>
            <p:cNvGrpSpPr/>
            <p:nvPr/>
          </p:nvGrpSpPr>
          <p:grpSpPr>
            <a:xfrm>
              <a:off x="4042175" y="1170338"/>
              <a:ext cx="2615500" cy="126000"/>
              <a:chOff x="4045300" y="1138800"/>
              <a:chExt cx="2615500" cy="126000"/>
            </a:xfrm>
          </p:grpSpPr>
          <p:sp>
            <p:nvSpPr>
              <p:cNvPr id="122" name="Google Shape;122;p26"/>
              <p:cNvSpPr/>
              <p:nvPr/>
            </p:nvSpPr>
            <p:spPr>
              <a:xfrm>
                <a:off x="4045300" y="1138800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6"/>
              <p:cNvSpPr/>
              <p:nvPr/>
            </p:nvSpPr>
            <p:spPr>
              <a:xfrm>
                <a:off x="4710725" y="1138800"/>
                <a:ext cx="327600" cy="126000"/>
              </a:xfrm>
              <a:prstGeom prst="rect">
                <a:avLst/>
              </a:prstGeom>
              <a:solidFill>
                <a:srgbClr val="3366CC"/>
              </a:solidFill>
              <a:ln cap="flat" cmpd="sng" w="9525">
                <a:solidFill>
                  <a:srgbClr val="9FC5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>
                <a:off x="5038450" y="1138800"/>
                <a:ext cx="327600" cy="126000"/>
              </a:xfrm>
              <a:prstGeom prst="rect">
                <a:avLst/>
              </a:prstGeom>
              <a:solidFill>
                <a:srgbClr val="3366CC"/>
              </a:solidFill>
              <a:ln cap="flat" cmpd="sng" w="9525">
                <a:solidFill>
                  <a:srgbClr val="9FC5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6"/>
              <p:cNvSpPr/>
              <p:nvPr/>
            </p:nvSpPr>
            <p:spPr>
              <a:xfrm>
                <a:off x="5366175" y="1138800"/>
                <a:ext cx="327600" cy="126000"/>
              </a:xfrm>
              <a:prstGeom prst="rect">
                <a:avLst/>
              </a:prstGeom>
              <a:solidFill>
                <a:srgbClr val="3366CC"/>
              </a:solidFill>
              <a:ln cap="flat" cmpd="sng" w="9525">
                <a:solidFill>
                  <a:srgbClr val="9FC5E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6"/>
              <p:cNvSpPr/>
              <p:nvPr/>
            </p:nvSpPr>
            <p:spPr>
              <a:xfrm>
                <a:off x="5998700" y="1138800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6"/>
              <p:cNvSpPr/>
              <p:nvPr/>
            </p:nvSpPr>
            <p:spPr>
              <a:xfrm>
                <a:off x="5670975" y="1138800"/>
                <a:ext cx="327600" cy="126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D9EAD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26"/>
            <p:cNvSpPr txBox="1"/>
            <p:nvPr/>
          </p:nvSpPr>
          <p:spPr>
            <a:xfrm>
              <a:off x="3329675" y="770925"/>
              <a:ext cx="712500" cy="8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Ref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Gain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Loss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29" name="Google Shape;129;p26"/>
          <p:cNvGrpSpPr/>
          <p:nvPr/>
        </p:nvGrpSpPr>
        <p:grpSpPr>
          <a:xfrm>
            <a:off x="2676925" y="3451225"/>
            <a:ext cx="3200800" cy="602100"/>
            <a:chOff x="3145750" y="1890900"/>
            <a:chExt cx="3200800" cy="602100"/>
          </a:xfrm>
        </p:grpSpPr>
        <p:sp>
          <p:nvSpPr>
            <p:cNvPr id="130" name="Google Shape;130;p26"/>
            <p:cNvSpPr txBox="1"/>
            <p:nvPr/>
          </p:nvSpPr>
          <p:spPr>
            <a:xfrm>
              <a:off x="3145750" y="1890900"/>
              <a:ext cx="890100" cy="6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Ref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Invert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31" name="Google Shape;131;p26"/>
            <p:cNvGrpSpPr/>
            <p:nvPr/>
          </p:nvGrpSpPr>
          <p:grpSpPr>
            <a:xfrm>
              <a:off x="4035850" y="2032750"/>
              <a:ext cx="2310700" cy="126000"/>
              <a:chOff x="4122800" y="2358025"/>
              <a:chExt cx="2310700" cy="126000"/>
            </a:xfrm>
          </p:grpSpPr>
          <p:sp>
            <p:nvSpPr>
              <p:cNvPr id="132" name="Google Shape;132;p26"/>
              <p:cNvSpPr/>
              <p:nvPr/>
            </p:nvSpPr>
            <p:spPr>
              <a:xfrm>
                <a:off x="4122800" y="2358025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6"/>
              <p:cNvSpPr/>
              <p:nvPr/>
            </p:nvSpPr>
            <p:spPr>
              <a:xfrm>
                <a:off x="4784900" y="2358025"/>
                <a:ext cx="986400" cy="126000"/>
              </a:xfrm>
              <a:prstGeom prst="rect">
                <a:avLst/>
              </a:prstGeom>
              <a:solidFill>
                <a:srgbClr val="3366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ZA">
                    <a:solidFill>
                      <a:srgbClr val="CFE2F3"/>
                    </a:solidFill>
                  </a:rPr>
                  <a:t>&gt; &gt; &gt;</a:t>
                </a:r>
                <a:endParaRPr b="1">
                  <a:solidFill>
                    <a:srgbClr val="CFE2F3"/>
                  </a:solidFill>
                </a:endParaRPr>
              </a:p>
            </p:txBody>
          </p:sp>
          <p:sp>
            <p:nvSpPr>
              <p:cNvPr id="134" name="Google Shape;134;p26"/>
              <p:cNvSpPr/>
              <p:nvPr/>
            </p:nvSpPr>
            <p:spPr>
              <a:xfrm>
                <a:off x="5771400" y="2358025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26"/>
            <p:cNvGrpSpPr/>
            <p:nvPr/>
          </p:nvGrpSpPr>
          <p:grpSpPr>
            <a:xfrm rot="10800000">
              <a:off x="4035850" y="2286063"/>
              <a:ext cx="2310700" cy="126013"/>
              <a:chOff x="4122800" y="2358025"/>
              <a:chExt cx="2310700" cy="126013"/>
            </a:xfrm>
          </p:grpSpPr>
          <p:sp>
            <p:nvSpPr>
              <p:cNvPr id="136" name="Google Shape;136;p26"/>
              <p:cNvSpPr/>
              <p:nvPr/>
            </p:nvSpPr>
            <p:spPr>
              <a:xfrm>
                <a:off x="4122800" y="2358038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>
                <a:off x="5771400" y="2358025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4786300" y="2358025"/>
                <a:ext cx="983700" cy="12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ZA">
                    <a:solidFill>
                      <a:srgbClr val="D9EAD3"/>
                    </a:solidFill>
                  </a:rPr>
                  <a:t>&gt; &gt; &gt;</a:t>
                </a:r>
                <a:endParaRPr b="1">
                  <a:solidFill>
                    <a:srgbClr val="D9EAD3"/>
                  </a:solidFill>
                </a:endParaRPr>
              </a:p>
            </p:txBody>
          </p:sp>
        </p:grpSp>
      </p:grpSp>
      <p:grpSp>
        <p:nvGrpSpPr>
          <p:cNvPr id="139" name="Google Shape;139;p26"/>
          <p:cNvGrpSpPr/>
          <p:nvPr/>
        </p:nvGrpSpPr>
        <p:grpSpPr>
          <a:xfrm>
            <a:off x="0" y="5034200"/>
            <a:ext cx="5833075" cy="602100"/>
            <a:chOff x="513525" y="2493000"/>
            <a:chExt cx="5833075" cy="602100"/>
          </a:xfrm>
        </p:grpSpPr>
        <p:sp>
          <p:nvSpPr>
            <p:cNvPr id="140" name="Google Shape;140;p26"/>
            <p:cNvSpPr txBox="1"/>
            <p:nvPr/>
          </p:nvSpPr>
          <p:spPr>
            <a:xfrm>
              <a:off x="513525" y="2493000"/>
              <a:ext cx="3522300" cy="6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Ref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Translocated: same chromosome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Courier New"/>
                  <a:ea typeface="Courier New"/>
                  <a:cs typeface="Courier New"/>
                  <a:sym typeface="Courier New"/>
                </a:rPr>
                <a:t>Translocated: diff chromosome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41" name="Google Shape;141;p26"/>
            <p:cNvGrpSpPr/>
            <p:nvPr/>
          </p:nvGrpSpPr>
          <p:grpSpPr>
            <a:xfrm>
              <a:off x="4035875" y="2630775"/>
              <a:ext cx="2310725" cy="126000"/>
              <a:chOff x="4194575" y="3501025"/>
              <a:chExt cx="2310725" cy="126000"/>
            </a:xfrm>
          </p:grpSpPr>
          <p:sp>
            <p:nvSpPr>
              <p:cNvPr id="142" name="Google Shape;142;p26"/>
              <p:cNvSpPr/>
              <p:nvPr/>
            </p:nvSpPr>
            <p:spPr>
              <a:xfrm>
                <a:off x="4194575" y="3501025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4527275" y="3501025"/>
                <a:ext cx="662100" cy="126000"/>
              </a:xfrm>
              <a:prstGeom prst="rect">
                <a:avLst/>
              </a:prstGeom>
              <a:solidFill>
                <a:srgbClr val="3366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5182600" y="3501025"/>
                <a:ext cx="13227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26"/>
            <p:cNvGrpSpPr/>
            <p:nvPr/>
          </p:nvGrpSpPr>
          <p:grpSpPr>
            <a:xfrm rot="10800000">
              <a:off x="4035863" y="2890350"/>
              <a:ext cx="2310725" cy="126000"/>
              <a:chOff x="4194575" y="3501025"/>
              <a:chExt cx="2310725" cy="126000"/>
            </a:xfrm>
          </p:grpSpPr>
          <p:sp>
            <p:nvSpPr>
              <p:cNvPr id="146" name="Google Shape;146;p26"/>
              <p:cNvSpPr/>
              <p:nvPr/>
            </p:nvSpPr>
            <p:spPr>
              <a:xfrm>
                <a:off x="4194575" y="3501025"/>
                <a:ext cx="6621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4527275" y="3501025"/>
                <a:ext cx="662100" cy="126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5182600" y="3501025"/>
                <a:ext cx="1322700" cy="126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9" name="Google Shape;149;p26"/>
          <p:cNvSpPr txBox="1"/>
          <p:nvPr/>
        </p:nvSpPr>
        <p:spPr>
          <a:xfrm flipH="1">
            <a:off x="0" y="5861075"/>
            <a:ext cx="6615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http://www.ensembl.org/info/genome/variation/prediction/classification.html</a:t>
            </a:r>
            <a:r>
              <a:rPr lang="en-ZA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26"/>
          <p:cNvSpPr/>
          <p:nvPr/>
        </p:nvSpPr>
        <p:spPr>
          <a:xfrm rot="10800000">
            <a:off x="3522338" y="5660150"/>
            <a:ext cx="1322700" cy="126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 rot="10800000">
            <a:off x="4838263" y="5660150"/>
            <a:ext cx="662100" cy="1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4400"/>
              <a:t>Structural variants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The INFO column</a:t>
            </a:r>
            <a:endParaRPr/>
          </a:p>
        </p:txBody>
      </p:sp>
      <p:sp>
        <p:nvSpPr>
          <p:cNvPr id="670" name="Google Shape;670;p62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The contents of the INFO column are defined in the header. Fields are separated by semi-colons.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AA=G</a:t>
            </a: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|||;AC=71;AF=0.301118;AFR_AF=0.3691;AMR_AF=0.2478;AN=192;DP=17508;EAS_AF=0.3224;EUR_AF=0.2465;NS=2504;SAS_AF=0.2812;VT=SNP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##INFO=&lt;ID=AA,Number=1,Type=String,Description="Ancestral Allele. Format: AA|REF|ALT|IndelType. </a:t>
            </a:r>
            <a:r>
              <a:rPr lang="en-ZA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AA: Ancestral allele</a:t>
            </a: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, REF:Reference Allele, ALT:Alternate Allele, IndelType:Type of Indel (REF, ALT and IndelType are only defined for indels)"&gt;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The ancestral allele is G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The INFO column</a:t>
            </a:r>
            <a:endParaRPr/>
          </a:p>
        </p:txBody>
      </p:sp>
      <p:sp>
        <p:nvSpPr>
          <p:cNvPr id="677" name="Google Shape;677;p63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The contents of the INFO column are defined in the header. Fields are separated by semi-colons.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AA=G|||;AC=71;AF=0.301118;</a:t>
            </a:r>
            <a:r>
              <a:rPr lang="en-ZA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AFR_AF=0.3691</a:t>
            </a: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;AMR_AF=0.2478;AN=192;DP=17508;EAS_AF=0.3224;EUR_AF=0.2465;NS=2504;SAS_AF=0.2812;VT=SNP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##INFO=&lt;ID=AFR_AF,Number=A,Type=Float,Description="Allele frequency in the AFR populations calculated from AC and AN, in the range (0,1)"&gt;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The frequency of the alternative allele of this variant in the AFR population is 36.91%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Full VCF specs</a:t>
            </a:r>
            <a:endParaRPr/>
          </a:p>
        </p:txBody>
      </p:sp>
      <p:sp>
        <p:nvSpPr>
          <p:cNvPr id="684" name="Google Shape;684;p64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SAMtools publish the full specs for VCF including details on: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short indels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simple and complex SVs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what can be included in the INFO column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https://samtools.github.io/hts-specs/VCFv4.3.pdf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HGVS notation</a:t>
            </a:r>
            <a:endParaRPr/>
          </a:p>
        </p:txBody>
      </p:sp>
      <p:sp>
        <p:nvSpPr>
          <p:cNvPr id="691" name="Google Shape;691;p65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HGVS notation describes variants in terms of the CDSs and proteins they fall within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A CDS example ENST00000255409.7:c.433A&gt;G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A protein example ENSP00000255409.3:p.Arg145Gly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It consists of the identifier of the feature they fall within, followed by the change.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Detailed documentation at http://varnomen.hgvs.org/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HGVS CDS notation</a:t>
            </a:r>
            <a:endParaRPr/>
          </a:p>
        </p:txBody>
      </p:sp>
      <p:sp>
        <p:nvSpPr>
          <p:cNvPr id="698" name="Google Shape;698;p66"/>
          <p:cNvSpPr txBox="1"/>
          <p:nvPr>
            <p:ph idx="4294967295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ENST00000255409.7:c.433A&gt;G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699" name="Google Shape;699;p66"/>
          <p:cNvGraphicFramePr/>
          <p:nvPr/>
        </p:nvGraphicFramePr>
        <p:xfrm>
          <a:off x="952500" y="21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{95899ED6-67F8-41C9-A280-3F636B0F2B7B}</a:tableStyleId>
              </a:tblPr>
              <a:tblGrid>
                <a:gridCol w="3619500"/>
                <a:gridCol w="3619500"/>
              </a:tblGrid>
              <a:tr h="78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24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ENST00000255409.7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Ensembl identifier of the transcript hit, including the version number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24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:c.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This indicates that this represents the position in the CDS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24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433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position within the CDS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24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A&gt;G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base change at that position. Note that these bases will be those in the strand that the transcript is transcribed from.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HGVS protein notation</a:t>
            </a:r>
            <a:endParaRPr/>
          </a:p>
        </p:txBody>
      </p:sp>
      <p:sp>
        <p:nvSpPr>
          <p:cNvPr id="706" name="Google Shape;706;p67"/>
          <p:cNvSpPr txBox="1"/>
          <p:nvPr>
            <p:ph idx="4294967295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ENSP00000255409.3:p.Arg145Gly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7" name="Google Shape;707;p67"/>
          <p:cNvGraphicFramePr/>
          <p:nvPr/>
        </p:nvGraphicFramePr>
        <p:xfrm>
          <a:off x="952500" y="21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{95899ED6-67F8-41C9-A280-3F636B0F2B7B}</a:tableStyleId>
              </a:tblPr>
              <a:tblGrid>
                <a:gridCol w="3619500"/>
                <a:gridCol w="3619500"/>
              </a:tblGrid>
              <a:tr h="78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4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ENSP00000255409.3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Ensembl identifier of the protein hit, including the version number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4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:p.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This indicates that this represents the position in the protein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4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Arg</a:t>
                      </a:r>
                      <a:endParaRPr sz="24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reference amino acid at this position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4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145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position within the protein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48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24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Gly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alternative amino acid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Problems with HGVS: ambiguity</a:t>
            </a:r>
            <a:endParaRPr/>
          </a:p>
        </p:txBody>
      </p:sp>
      <p:sp>
        <p:nvSpPr>
          <p:cNvPr id="714" name="Google Shape;714;p68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Transcript and protein identifiers with version numbers (eg Ensembl ENST00000255409.7 or RefSeq NM_001276.2) are unambiguous.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However many people express HGVS with gene names, eg CHI3L1:p.Arg145Gly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Which protein isoform are they referring to?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Which version?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Problems with HGVS: repeat shifting</a:t>
            </a:r>
            <a:endParaRPr/>
          </a:p>
        </p:txBody>
      </p:sp>
      <p:sp>
        <p:nvSpPr>
          <p:cNvPr id="721" name="Google Shape;721;p69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		123456789012345678	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ref:	AAGTCTCGGGGTCATTGC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alt:	AAGTCTCGGGTCATTGC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000"/>
              <a:t>In VCF format, deletions of repeats are shifted left. This would be encoded as: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chr 7 id CG C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000"/>
              <a:t>In HGVS format, deletions of repeats are shifted right. This would be encoded as: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ZA" sz="1800">
                <a:latin typeface="Consolas"/>
                <a:ea typeface="Consolas"/>
                <a:cs typeface="Consolas"/>
                <a:sym typeface="Consolas"/>
              </a:rPr>
              <a:t>hr:g.11del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000"/>
              <a:t>If a variant is referred to by two different locations, it might not be identified as the same variant, eg a phenotype and variant frequency might not be linked.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Problems with HGVS: complication</a:t>
            </a:r>
            <a:endParaRPr/>
          </a:p>
        </p:txBody>
      </p:sp>
      <p:pic>
        <p:nvPicPr>
          <p:cNvPr id="728" name="Google Shape;7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2221213"/>
            <a:ext cx="859155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0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The rules for HGVS nomenclature can get insanely complicated.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VEP</a:t>
            </a:r>
            <a:endParaRPr/>
          </a:p>
        </p:txBody>
      </p:sp>
      <p:sp>
        <p:nvSpPr>
          <p:cNvPr id="736" name="Google Shape;736;p7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Annotate your own variants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330725" y="5744850"/>
            <a:ext cx="744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http://www.ensembl.org/info/genome/variation/species/sources_documentation.html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187" y="1211775"/>
            <a:ext cx="5485626" cy="41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Genomes with variant data in Ensembl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72"/>
          <p:cNvPicPr preferRelativeResize="0"/>
          <p:nvPr/>
        </p:nvPicPr>
        <p:blipFill rotWithShape="1">
          <a:blip r:embed="rId3">
            <a:alphaModFix/>
          </a:blip>
          <a:srcRect b="46641" l="61663" r="17545" t="0"/>
          <a:stretch/>
        </p:blipFill>
        <p:spPr>
          <a:xfrm>
            <a:off x="3484788" y="1290363"/>
            <a:ext cx="183775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What is variant annotation?</a:t>
            </a:r>
            <a:endParaRPr/>
          </a:p>
        </p:txBody>
      </p:sp>
      <p:pic>
        <p:nvPicPr>
          <p:cNvPr id="744" name="Google Shape;74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88" y="1290363"/>
            <a:ext cx="1022525" cy="10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000" y="1290350"/>
            <a:ext cx="2112989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2"/>
          <p:cNvSpPr txBox="1"/>
          <p:nvPr/>
        </p:nvSpPr>
        <p:spPr>
          <a:xfrm>
            <a:off x="5719475" y="1443175"/>
            <a:ext cx="3316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#CHROM POS     ID    REF    ALT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     14370   .     G      A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     17330   .     T      A</a:t>
            </a:r>
            <a:endParaRPr sz="1200"/>
          </a:p>
        </p:txBody>
      </p:sp>
      <p:sp>
        <p:nvSpPr>
          <p:cNvPr id="747" name="Google Shape;747;p72"/>
          <p:cNvSpPr/>
          <p:nvPr/>
        </p:nvSpPr>
        <p:spPr>
          <a:xfrm>
            <a:off x="5322544" y="1752469"/>
            <a:ext cx="394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2"/>
          <p:cNvSpPr/>
          <p:nvPr/>
        </p:nvSpPr>
        <p:spPr>
          <a:xfrm>
            <a:off x="3166494" y="1727769"/>
            <a:ext cx="394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2"/>
          <p:cNvSpPr/>
          <p:nvPr/>
        </p:nvSpPr>
        <p:spPr>
          <a:xfrm>
            <a:off x="1600406" y="1727781"/>
            <a:ext cx="394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" name="Google Shape;750;p72"/>
          <p:cNvGrpSpPr/>
          <p:nvPr/>
        </p:nvGrpSpPr>
        <p:grpSpPr>
          <a:xfrm>
            <a:off x="2151525" y="2053802"/>
            <a:ext cx="4275799" cy="3651611"/>
            <a:chOff x="2151525" y="2053802"/>
            <a:chExt cx="4275799" cy="3651611"/>
          </a:xfrm>
        </p:grpSpPr>
        <p:sp>
          <p:nvSpPr>
            <p:cNvPr id="751" name="Google Shape;751;p72"/>
            <p:cNvSpPr/>
            <p:nvPr/>
          </p:nvSpPr>
          <p:spPr>
            <a:xfrm rot="7628039">
              <a:off x="4938985" y="2694210"/>
              <a:ext cx="1731378" cy="25098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2"/>
            <p:cNvSpPr/>
            <p:nvPr/>
          </p:nvSpPr>
          <p:spPr>
            <a:xfrm>
              <a:off x="2151525" y="3208075"/>
              <a:ext cx="4091742" cy="2497338"/>
            </a:xfrm>
            <a:prstGeom prst="irregularSeal1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3000">
                  <a:latin typeface="Helvetica Neue"/>
                  <a:ea typeface="Helvetica Neue"/>
                  <a:cs typeface="Helvetica Neue"/>
                  <a:sym typeface="Helvetica Neue"/>
                </a:rPr>
                <a:t>Meaning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73"/>
          <p:cNvPicPr preferRelativeResize="0"/>
          <p:nvPr/>
        </p:nvPicPr>
        <p:blipFill rotWithShape="1">
          <a:blip r:embed="rId3">
            <a:alphaModFix/>
          </a:blip>
          <a:srcRect b="46641" l="61663" r="17545" t="0"/>
          <a:stretch/>
        </p:blipFill>
        <p:spPr>
          <a:xfrm>
            <a:off x="3484788" y="1290363"/>
            <a:ext cx="183775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What is the VEP for?</a:t>
            </a:r>
            <a:endParaRPr/>
          </a:p>
        </p:txBody>
      </p:sp>
      <p:pic>
        <p:nvPicPr>
          <p:cNvPr id="760" name="Google Shape;76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88" y="1290363"/>
            <a:ext cx="1022525" cy="10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000" y="1290350"/>
            <a:ext cx="2112989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3"/>
          <p:cNvSpPr txBox="1"/>
          <p:nvPr/>
        </p:nvSpPr>
        <p:spPr>
          <a:xfrm>
            <a:off x="5719475" y="1443175"/>
            <a:ext cx="3316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#CHROM POS     ID    REF    ALT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     14370   .     G      A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     17330   .     T      A</a:t>
            </a:r>
            <a:endParaRPr sz="1200"/>
          </a:p>
        </p:txBody>
      </p:sp>
      <p:sp>
        <p:nvSpPr>
          <p:cNvPr id="763" name="Google Shape;763;p73"/>
          <p:cNvSpPr/>
          <p:nvPr/>
        </p:nvSpPr>
        <p:spPr>
          <a:xfrm>
            <a:off x="5322544" y="1752469"/>
            <a:ext cx="394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3"/>
          <p:cNvSpPr/>
          <p:nvPr/>
        </p:nvSpPr>
        <p:spPr>
          <a:xfrm>
            <a:off x="3166494" y="1727769"/>
            <a:ext cx="394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3"/>
          <p:cNvSpPr/>
          <p:nvPr/>
        </p:nvSpPr>
        <p:spPr>
          <a:xfrm>
            <a:off x="1600406" y="1727781"/>
            <a:ext cx="394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73"/>
          <p:cNvGrpSpPr/>
          <p:nvPr/>
        </p:nvGrpSpPr>
        <p:grpSpPr>
          <a:xfrm>
            <a:off x="3338348" y="2053802"/>
            <a:ext cx="3088976" cy="2058056"/>
            <a:chOff x="3338348" y="2053802"/>
            <a:chExt cx="3088976" cy="2058056"/>
          </a:xfrm>
        </p:grpSpPr>
        <p:pic>
          <p:nvPicPr>
            <p:cNvPr descr="vep_logp.png" id="767" name="Google Shape;767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38348" y="3006975"/>
              <a:ext cx="1885128" cy="11048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Google Shape;768;p73"/>
            <p:cNvSpPr/>
            <p:nvPr/>
          </p:nvSpPr>
          <p:spPr>
            <a:xfrm rot="7628039">
              <a:off x="4938985" y="2694210"/>
              <a:ext cx="1731378" cy="25098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73"/>
          <p:cNvGrpSpPr/>
          <p:nvPr/>
        </p:nvGrpSpPr>
        <p:grpSpPr>
          <a:xfrm>
            <a:off x="103300" y="4002419"/>
            <a:ext cx="8538650" cy="2450631"/>
            <a:chOff x="103300" y="4002419"/>
            <a:chExt cx="8538650" cy="2450631"/>
          </a:xfrm>
        </p:grpSpPr>
        <p:sp>
          <p:nvSpPr>
            <p:cNvPr id="770" name="Google Shape;770;p73"/>
            <p:cNvSpPr txBox="1"/>
            <p:nvPr/>
          </p:nvSpPr>
          <p:spPr>
            <a:xfrm>
              <a:off x="2557068" y="6038716"/>
              <a:ext cx="8961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Splice site</a:t>
              </a:r>
              <a:endParaRPr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1" name="Google Shape;771;p73"/>
            <p:cNvSpPr txBox="1"/>
            <p:nvPr/>
          </p:nvSpPr>
          <p:spPr>
            <a:xfrm>
              <a:off x="103300" y="6034523"/>
              <a:ext cx="10545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5’ Upstream</a:t>
              </a:r>
              <a:endParaRPr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2" name="Google Shape;772;p73"/>
            <p:cNvSpPr txBox="1"/>
            <p:nvPr/>
          </p:nvSpPr>
          <p:spPr>
            <a:xfrm>
              <a:off x="1165891" y="6038716"/>
              <a:ext cx="8961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5’ UTR</a:t>
              </a:r>
              <a:endParaRPr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73" name="Google Shape;773;p73"/>
            <p:cNvCxnSpPr/>
            <p:nvPr/>
          </p:nvCxnSpPr>
          <p:spPr>
            <a:xfrm>
              <a:off x="103300" y="5400227"/>
              <a:ext cx="6430500" cy="0"/>
            </a:xfrm>
            <a:prstGeom prst="straightConnector1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4" name="Google Shape;774;p73"/>
            <p:cNvSpPr/>
            <p:nvPr/>
          </p:nvSpPr>
          <p:spPr>
            <a:xfrm>
              <a:off x="1845486" y="5296365"/>
              <a:ext cx="1159800" cy="2109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3"/>
            <p:cNvSpPr/>
            <p:nvPr/>
          </p:nvSpPr>
          <p:spPr>
            <a:xfrm>
              <a:off x="3292244" y="5294807"/>
              <a:ext cx="421500" cy="2109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73"/>
            <p:cNvSpPr/>
            <p:nvPr/>
          </p:nvSpPr>
          <p:spPr>
            <a:xfrm>
              <a:off x="4320085" y="5294807"/>
              <a:ext cx="896100" cy="2109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73"/>
            <p:cNvSpPr/>
            <p:nvPr/>
          </p:nvSpPr>
          <p:spPr>
            <a:xfrm>
              <a:off x="1529226" y="5296362"/>
              <a:ext cx="316200" cy="209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73"/>
            <p:cNvSpPr/>
            <p:nvPr/>
          </p:nvSpPr>
          <p:spPr>
            <a:xfrm>
              <a:off x="5216160" y="5294807"/>
              <a:ext cx="316200" cy="210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73"/>
            <p:cNvSpPr/>
            <p:nvPr/>
          </p:nvSpPr>
          <p:spPr>
            <a:xfrm>
              <a:off x="788528" y="5296365"/>
              <a:ext cx="369000" cy="203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3"/>
            <p:cNvSpPr/>
            <p:nvPr/>
          </p:nvSpPr>
          <p:spPr>
            <a:xfrm>
              <a:off x="841238" y="4767712"/>
              <a:ext cx="210900" cy="425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66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73"/>
            <p:cNvSpPr/>
            <p:nvPr/>
          </p:nvSpPr>
          <p:spPr>
            <a:xfrm>
              <a:off x="3424018" y="4767712"/>
              <a:ext cx="210900" cy="425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66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73"/>
            <p:cNvSpPr/>
            <p:nvPr/>
          </p:nvSpPr>
          <p:spPr>
            <a:xfrm>
              <a:off x="4689053" y="4767712"/>
              <a:ext cx="210900" cy="425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66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73"/>
            <p:cNvSpPr/>
            <p:nvPr/>
          </p:nvSpPr>
          <p:spPr>
            <a:xfrm flipH="1" rot="10800000">
              <a:off x="524979" y="5611320"/>
              <a:ext cx="210900" cy="425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66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73"/>
            <p:cNvSpPr/>
            <p:nvPr/>
          </p:nvSpPr>
          <p:spPr>
            <a:xfrm flipH="1" rot="10800000">
              <a:off x="1529227" y="5611320"/>
              <a:ext cx="210900" cy="425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66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73"/>
            <p:cNvSpPr/>
            <p:nvPr/>
          </p:nvSpPr>
          <p:spPr>
            <a:xfrm flipH="1" rot="10800000">
              <a:off x="2899682" y="5609123"/>
              <a:ext cx="210900" cy="425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66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3"/>
            <p:cNvSpPr/>
            <p:nvPr/>
          </p:nvSpPr>
          <p:spPr>
            <a:xfrm flipH="1" rot="10800000">
              <a:off x="3951116" y="5587345"/>
              <a:ext cx="210900" cy="425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66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73"/>
            <p:cNvSpPr/>
            <p:nvPr/>
          </p:nvSpPr>
          <p:spPr>
            <a:xfrm flipH="1" rot="10800000">
              <a:off x="5225319" y="5587345"/>
              <a:ext cx="210900" cy="425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66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73"/>
            <p:cNvSpPr/>
            <p:nvPr/>
          </p:nvSpPr>
          <p:spPr>
            <a:xfrm flipH="1" rot="10800000">
              <a:off x="6061382" y="5587345"/>
              <a:ext cx="210900" cy="4254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66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9" name="Google Shape;789;p73"/>
            <p:cNvCxnSpPr/>
            <p:nvPr/>
          </p:nvCxnSpPr>
          <p:spPr>
            <a:xfrm>
              <a:off x="1843967" y="5055517"/>
              <a:ext cx="336000" cy="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790" name="Google Shape;790;p73"/>
            <p:cNvSpPr txBox="1"/>
            <p:nvPr/>
          </p:nvSpPr>
          <p:spPr>
            <a:xfrm>
              <a:off x="2166439" y="4930887"/>
              <a:ext cx="474300" cy="2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ZA" sz="11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ATG</a:t>
              </a:r>
              <a:endParaRPr b="0" i="0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91" name="Google Shape;791;p73"/>
            <p:cNvSpPr txBox="1"/>
            <p:nvPr/>
          </p:nvSpPr>
          <p:spPr>
            <a:xfrm>
              <a:off x="5869302" y="4929800"/>
              <a:ext cx="849900" cy="2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ZA" sz="11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AAAAAAA</a:t>
              </a:r>
              <a:endParaRPr b="0" i="0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792" name="Google Shape;792;p73"/>
            <p:cNvSpPr txBox="1"/>
            <p:nvPr/>
          </p:nvSpPr>
          <p:spPr>
            <a:xfrm>
              <a:off x="496551" y="4497362"/>
              <a:ext cx="8961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Regulatory</a:t>
              </a:r>
              <a:endParaRPr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3" name="Google Shape;793;p73"/>
            <p:cNvSpPr txBox="1"/>
            <p:nvPr/>
          </p:nvSpPr>
          <p:spPr>
            <a:xfrm>
              <a:off x="4881482" y="5979953"/>
              <a:ext cx="8961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3’ UTR</a:t>
              </a:r>
              <a:endParaRPr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4" name="Google Shape;794;p73"/>
            <p:cNvSpPr txBox="1"/>
            <p:nvPr/>
          </p:nvSpPr>
          <p:spPr>
            <a:xfrm>
              <a:off x="3623683" y="6001249"/>
              <a:ext cx="8961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Intronic</a:t>
              </a:r>
              <a:endParaRPr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5" name="Google Shape;795;p73"/>
            <p:cNvSpPr txBox="1"/>
            <p:nvPr/>
          </p:nvSpPr>
          <p:spPr>
            <a:xfrm>
              <a:off x="4056536" y="4266309"/>
              <a:ext cx="14232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CODING</a:t>
              </a:r>
              <a:endParaRPr b="1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Missense</a:t>
              </a:r>
              <a:endParaRPr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6" name="Google Shape;796;p73"/>
            <p:cNvSpPr txBox="1"/>
            <p:nvPr/>
          </p:nvSpPr>
          <p:spPr>
            <a:xfrm>
              <a:off x="3005101" y="4264252"/>
              <a:ext cx="10515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CODING</a:t>
              </a:r>
              <a:endParaRPr b="1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Synonymous</a:t>
              </a:r>
              <a:endParaRPr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7" name="Google Shape;797;p73"/>
            <p:cNvSpPr txBox="1"/>
            <p:nvPr/>
          </p:nvSpPr>
          <p:spPr>
            <a:xfrm>
              <a:off x="5637824" y="5979950"/>
              <a:ext cx="11598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1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3’ Downstream</a:t>
              </a:r>
              <a:endParaRPr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98" name="Google Shape;798;p73"/>
            <p:cNvCxnSpPr/>
            <p:nvPr/>
          </p:nvCxnSpPr>
          <p:spPr>
            <a:xfrm rot="10800000">
              <a:off x="1843967" y="5055646"/>
              <a:ext cx="0" cy="24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none"/>
            </a:ln>
          </p:spPr>
        </p:cxnSp>
        <p:cxnSp>
          <p:nvCxnSpPr>
            <p:cNvPr id="799" name="Google Shape;799;p73"/>
            <p:cNvCxnSpPr/>
            <p:nvPr/>
          </p:nvCxnSpPr>
          <p:spPr>
            <a:xfrm>
              <a:off x="5532402" y="5055535"/>
              <a:ext cx="336000" cy="30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800" name="Google Shape;800;p73"/>
            <p:cNvCxnSpPr/>
            <p:nvPr/>
          </p:nvCxnSpPr>
          <p:spPr>
            <a:xfrm rot="10800000">
              <a:off x="5532402" y="5055665"/>
              <a:ext cx="0" cy="24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none"/>
            </a:ln>
          </p:spPr>
        </p:cxnSp>
        <p:sp>
          <p:nvSpPr>
            <p:cNvPr id="801" name="Google Shape;801;p73"/>
            <p:cNvSpPr/>
            <p:nvPr/>
          </p:nvSpPr>
          <p:spPr>
            <a:xfrm rot="5400000">
              <a:off x="4206431" y="4074119"/>
              <a:ext cx="394500" cy="251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3"/>
            <p:cNvSpPr/>
            <p:nvPr/>
          </p:nvSpPr>
          <p:spPr>
            <a:xfrm>
              <a:off x="7351050" y="4047075"/>
              <a:ext cx="1290900" cy="5889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Probably damaging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3" name="Google Shape;803;p73"/>
            <p:cNvSpPr/>
            <p:nvPr/>
          </p:nvSpPr>
          <p:spPr>
            <a:xfrm>
              <a:off x="7351050" y="5575575"/>
              <a:ext cx="1290900" cy="588900"/>
            </a:xfrm>
            <a:prstGeom prst="roundRect">
              <a:avLst>
                <a:gd fmla="val 16667" name="adj"/>
              </a:avLst>
            </a:prstGeom>
            <a:solidFill>
              <a:srgbClr val="008000"/>
            </a:solidFill>
            <a:ln cap="flat" cmpd="sng" w="1905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Benign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4" name="Google Shape;804;p73"/>
            <p:cNvSpPr/>
            <p:nvPr/>
          </p:nvSpPr>
          <p:spPr>
            <a:xfrm>
              <a:off x="7351050" y="4811325"/>
              <a:ext cx="1290900" cy="588900"/>
            </a:xfrm>
            <a:prstGeom prst="roundRect">
              <a:avLst>
                <a:gd fmla="val 16667" name="adj"/>
              </a:avLst>
            </a:prstGeom>
            <a:solidFill>
              <a:srgbClr val="F1C232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Possibly damaging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4"/>
          <p:cNvSpPr/>
          <p:nvPr/>
        </p:nvSpPr>
        <p:spPr>
          <a:xfrm>
            <a:off x="4028875" y="4555800"/>
            <a:ext cx="956556" cy="275616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74"/>
          <p:cNvPicPr preferRelativeResize="0"/>
          <p:nvPr/>
        </p:nvPicPr>
        <p:blipFill rotWithShape="1">
          <a:blip r:embed="rId3">
            <a:alphaModFix/>
          </a:blip>
          <a:srcRect b="46641" l="61663" r="17545" t="0"/>
          <a:stretch/>
        </p:blipFill>
        <p:spPr>
          <a:xfrm>
            <a:off x="3484788" y="1290363"/>
            <a:ext cx="183775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What is the VEP for?</a:t>
            </a:r>
            <a:endParaRPr/>
          </a:p>
        </p:txBody>
      </p:sp>
      <p:pic>
        <p:nvPicPr>
          <p:cNvPr id="813" name="Google Shape;8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88" y="1290363"/>
            <a:ext cx="1022525" cy="10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000" y="1290350"/>
            <a:ext cx="2112989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4"/>
          <p:cNvSpPr txBox="1"/>
          <p:nvPr/>
        </p:nvSpPr>
        <p:spPr>
          <a:xfrm>
            <a:off x="5719475" y="1443175"/>
            <a:ext cx="3316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#CHROM POS     ID    REF    ALT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     14370   .     G      A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     17330   .     T      A</a:t>
            </a:r>
            <a:endParaRPr sz="1200"/>
          </a:p>
        </p:txBody>
      </p:sp>
      <p:sp>
        <p:nvSpPr>
          <p:cNvPr id="816" name="Google Shape;816;p74"/>
          <p:cNvSpPr/>
          <p:nvPr/>
        </p:nvSpPr>
        <p:spPr>
          <a:xfrm>
            <a:off x="5322544" y="1752469"/>
            <a:ext cx="394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4"/>
          <p:cNvSpPr/>
          <p:nvPr/>
        </p:nvSpPr>
        <p:spPr>
          <a:xfrm>
            <a:off x="3166494" y="1727769"/>
            <a:ext cx="394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4"/>
          <p:cNvSpPr/>
          <p:nvPr/>
        </p:nvSpPr>
        <p:spPr>
          <a:xfrm>
            <a:off x="1600406" y="1727781"/>
            <a:ext cx="394500" cy="25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74"/>
          <p:cNvGrpSpPr/>
          <p:nvPr/>
        </p:nvGrpSpPr>
        <p:grpSpPr>
          <a:xfrm>
            <a:off x="3338348" y="2053802"/>
            <a:ext cx="3088976" cy="2058056"/>
            <a:chOff x="3338348" y="2053802"/>
            <a:chExt cx="3088976" cy="2058056"/>
          </a:xfrm>
        </p:grpSpPr>
        <p:pic>
          <p:nvPicPr>
            <p:cNvPr descr="vep_logp.png" id="820" name="Google Shape;820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38348" y="3006975"/>
              <a:ext cx="1885128" cy="11048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1" name="Google Shape;821;p74"/>
            <p:cNvSpPr/>
            <p:nvPr/>
          </p:nvSpPr>
          <p:spPr>
            <a:xfrm rot="7628039">
              <a:off x="4938985" y="2694210"/>
              <a:ext cx="1731378" cy="25098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74"/>
          <p:cNvSpPr txBox="1"/>
          <p:nvPr/>
        </p:nvSpPr>
        <p:spPr>
          <a:xfrm>
            <a:off x="2621675" y="4311600"/>
            <a:ext cx="386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#CHROM POS     ID    	    REF    ALT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20     14370   </a:t>
            </a:r>
            <a:r>
              <a:rPr b="1" lang="en-ZA" sz="12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rs6054257</a:t>
            </a: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G      A</a:t>
            </a:r>
            <a:endParaRPr sz="1200"/>
          </a:p>
        </p:txBody>
      </p:sp>
      <p:grpSp>
        <p:nvGrpSpPr>
          <p:cNvPr id="823" name="Google Shape;823;p74"/>
          <p:cNvGrpSpPr/>
          <p:nvPr/>
        </p:nvGrpSpPr>
        <p:grpSpPr>
          <a:xfrm>
            <a:off x="2904573" y="4895001"/>
            <a:ext cx="1025142" cy="762010"/>
            <a:chOff x="11769500" y="2427550"/>
            <a:chExt cx="508125" cy="377700"/>
          </a:xfrm>
        </p:grpSpPr>
        <p:pic>
          <p:nvPicPr>
            <p:cNvPr descr="clinsig_pathogenic.png" id="824" name="Google Shape;824;p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769500" y="2559823"/>
              <a:ext cx="19050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linsig_benign.png" id="825" name="Google Shape;825;p7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087125" y="2559823"/>
              <a:ext cx="190500" cy="19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74"/>
            <p:cNvSpPr txBox="1"/>
            <p:nvPr/>
          </p:nvSpPr>
          <p:spPr>
            <a:xfrm>
              <a:off x="11947145" y="2427550"/>
              <a:ext cx="231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ZA" sz="5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endParaRPr sz="5000"/>
            </a:p>
          </p:txBody>
        </p:sp>
      </p:grpSp>
      <p:pic>
        <p:nvPicPr>
          <p:cNvPr descr="var_population_genetics.png" id="827" name="Google Shape;827;p74"/>
          <p:cNvPicPr preferRelativeResize="0"/>
          <p:nvPr/>
        </p:nvPicPr>
        <p:blipFill rotWithShape="1">
          <a:blip r:embed="rId9">
            <a:alphaModFix/>
          </a:blip>
          <a:srcRect b="36077" l="0" r="0" t="0"/>
          <a:stretch/>
        </p:blipFill>
        <p:spPr>
          <a:xfrm>
            <a:off x="4144119" y="4959346"/>
            <a:ext cx="990642" cy="63323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var_citations.png" id="828" name="Google Shape;828;p74"/>
          <p:cNvPicPr preferRelativeResize="0"/>
          <p:nvPr/>
        </p:nvPicPr>
        <p:blipFill rotWithShape="1">
          <a:blip r:embed="rId10">
            <a:alphaModFix/>
          </a:blip>
          <a:srcRect b="26286" l="0" r="0" t="0"/>
          <a:stretch/>
        </p:blipFill>
        <p:spPr>
          <a:xfrm>
            <a:off x="5349447" y="4959321"/>
            <a:ext cx="859041" cy="633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VEP input</a:t>
            </a:r>
            <a:endParaRPr/>
          </a:p>
        </p:txBody>
      </p:sp>
      <p:graphicFrame>
        <p:nvGraphicFramePr>
          <p:cNvPr id="834" name="Google Shape;834;p75"/>
          <p:cNvGraphicFramePr/>
          <p:nvPr/>
        </p:nvGraphicFramePr>
        <p:xfrm>
          <a:off x="952500" y="121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{5873026C-4C17-4F13-A9FD-7B111368C41C}</a:tableStyleId>
              </a:tblPr>
              <a:tblGrid>
                <a:gridCol w="2193475"/>
                <a:gridCol w="5045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Variant coordinates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   881907    881906    -/C   +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   140532    140532    T/C   +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  1017956   1017956   T/A   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HGVS notation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ENST00000285667.3:c.1047_1048insC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5:g.140532T&gt;C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NP_000050.2:p.Ile2285Val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VCF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#CHROM POS     ID        REF ALT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     14370   rs6054257 G      A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     17330   .         T      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Variant IDs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rs41293501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COSM327779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rs146120136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SPDI</a:t>
                      </a:r>
                      <a:endParaRPr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16:68684738:G:A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11:43092199:GCTTTT: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13:32315789::C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Ways to use the VEP</a:t>
            </a:r>
            <a:endParaRPr/>
          </a:p>
        </p:txBody>
      </p:sp>
      <p:pic>
        <p:nvPicPr>
          <p:cNvPr id="841" name="Google Shape;8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8839202" cy="2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6"/>
          <p:cNvSpPr txBox="1"/>
          <p:nvPr/>
        </p:nvSpPr>
        <p:spPr>
          <a:xfrm>
            <a:off x="201700" y="3861225"/>
            <a:ext cx="285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Very easy to use ✅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Not suitable for large data volumes </a:t>
            </a: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❌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3" name="Google Shape;843;p76"/>
          <p:cNvSpPr txBox="1"/>
          <p:nvPr/>
        </p:nvSpPr>
        <p:spPr>
          <a:xfrm>
            <a:off x="3245225" y="3861225"/>
            <a:ext cx="2729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Can be difficult to set up </a:t>
            </a: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❌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Can use with (multi-)genome-wide data </a:t>
            </a: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✅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work completely offline ✅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4" name="Google Shape;844;p76"/>
          <p:cNvSpPr txBox="1"/>
          <p:nvPr/>
        </p:nvSpPr>
        <p:spPr>
          <a:xfrm>
            <a:off x="6165150" y="3861225"/>
            <a:ext cx="2729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Language agnostic </a:t>
            </a: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✅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and POST options allow up to 200 variants as input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Ideal for embedding in web-pages or using as part of a pipeline ✅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VEP caches</a:t>
            </a:r>
            <a:endParaRPr/>
          </a:p>
        </p:txBody>
      </p:sp>
      <p:sp>
        <p:nvSpPr>
          <p:cNvPr id="851" name="Google Shape;851;p77"/>
          <p:cNvSpPr/>
          <p:nvPr/>
        </p:nvSpPr>
        <p:spPr>
          <a:xfrm>
            <a:off x="307625" y="1688447"/>
            <a:ext cx="1611925" cy="1216872"/>
          </a:xfrm>
          <a:prstGeom prst="flowChartMagneticDisk">
            <a:avLst/>
          </a:prstGeom>
          <a:solidFill>
            <a:schemeClr val="accent1"/>
          </a:solidFill>
          <a:ln cap="flat" cmpd="sng" w="9525">
            <a:solidFill>
              <a:srgbClr val="2625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computer</a:t>
            </a:r>
            <a:endParaRPr sz="2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2" name="Google Shape;852;p77"/>
          <p:cNvSpPr/>
          <p:nvPr/>
        </p:nvSpPr>
        <p:spPr>
          <a:xfrm>
            <a:off x="2156950" y="1393414"/>
            <a:ext cx="1992900" cy="458400"/>
          </a:xfrm>
          <a:prstGeom prst="curvedDownArrow">
            <a:avLst>
              <a:gd fmla="val 54273" name="adj1"/>
              <a:gd fmla="val 108491" name="adj2"/>
              <a:gd fmla="val 29889" name="adj3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77"/>
          <p:cNvSpPr/>
          <p:nvPr/>
        </p:nvSpPr>
        <p:spPr>
          <a:xfrm rot="10800000">
            <a:off x="2156950" y="2725074"/>
            <a:ext cx="1992900" cy="458400"/>
          </a:xfrm>
          <a:prstGeom prst="curvedDownArrow">
            <a:avLst>
              <a:gd fmla="val 54273" name="adj1"/>
              <a:gd fmla="val 108491" name="adj2"/>
              <a:gd fmla="val 29889" name="adj3"/>
            </a:avLst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7"/>
          <p:cNvSpPr/>
          <p:nvPr/>
        </p:nvSpPr>
        <p:spPr>
          <a:xfrm>
            <a:off x="4387250" y="1666321"/>
            <a:ext cx="1611925" cy="1216872"/>
          </a:xfrm>
          <a:prstGeom prst="flowChartMagneticDisk">
            <a:avLst/>
          </a:prstGeom>
          <a:solidFill>
            <a:srgbClr val="6D9EEB"/>
          </a:solidFill>
          <a:ln cap="flat" cmpd="sng" w="9525">
            <a:solidFill>
              <a:srgbClr val="2625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Ensembl databases</a:t>
            </a:r>
            <a:endParaRPr sz="2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5" name="Google Shape;855;p77"/>
          <p:cNvSpPr txBox="1"/>
          <p:nvPr/>
        </p:nvSpPr>
        <p:spPr>
          <a:xfrm>
            <a:off x="2127700" y="1066800"/>
            <a:ext cx="20514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Input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6" name="Google Shape;856;p77"/>
          <p:cNvSpPr txBox="1"/>
          <p:nvPr/>
        </p:nvSpPr>
        <p:spPr>
          <a:xfrm>
            <a:off x="2165800" y="3330937"/>
            <a:ext cx="20514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Output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57" name="Google Shape;857;p77"/>
          <p:cNvGrpSpPr/>
          <p:nvPr/>
        </p:nvGrpSpPr>
        <p:grpSpPr>
          <a:xfrm>
            <a:off x="2445425" y="1256500"/>
            <a:ext cx="5441950" cy="2074500"/>
            <a:chOff x="2445425" y="1256500"/>
            <a:chExt cx="5441950" cy="2074500"/>
          </a:xfrm>
        </p:grpSpPr>
        <p:pic>
          <p:nvPicPr>
            <p:cNvPr id="858" name="Google Shape;858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5425" y="1867653"/>
              <a:ext cx="1415960" cy="84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" name="Google Shape;859;p77"/>
            <p:cNvSpPr txBox="1"/>
            <p:nvPr/>
          </p:nvSpPr>
          <p:spPr>
            <a:xfrm>
              <a:off x="6177075" y="1256500"/>
              <a:ext cx="1710300" cy="20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Internet speed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Load on our database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Data over the internet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60" name="Google Shape;860;p77"/>
          <p:cNvGrpSpPr/>
          <p:nvPr/>
        </p:nvGrpSpPr>
        <p:grpSpPr>
          <a:xfrm>
            <a:off x="345725" y="4272075"/>
            <a:ext cx="7710350" cy="1823400"/>
            <a:chOff x="345725" y="4272075"/>
            <a:chExt cx="7710350" cy="1823400"/>
          </a:xfrm>
        </p:grpSpPr>
        <p:sp>
          <p:nvSpPr>
            <p:cNvPr id="861" name="Google Shape;861;p77"/>
            <p:cNvSpPr/>
            <p:nvPr/>
          </p:nvSpPr>
          <p:spPr>
            <a:xfrm>
              <a:off x="345725" y="4342272"/>
              <a:ext cx="1611925" cy="1216872"/>
            </a:xfrm>
            <a:prstGeom prst="flowChartMagneticDisk">
              <a:avLst/>
            </a:prstGeom>
            <a:solidFill>
              <a:schemeClr val="accent1"/>
            </a:solidFill>
            <a:ln cap="flat" cmpd="sng" w="9525">
              <a:solidFill>
                <a:srgbClr val="2625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Your computer</a:t>
              </a:r>
              <a:endPara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2" name="Google Shape;862;p77"/>
            <p:cNvSpPr/>
            <p:nvPr/>
          </p:nvSpPr>
          <p:spPr>
            <a:xfrm>
              <a:off x="970375" y="5378897"/>
              <a:ext cx="949175" cy="716550"/>
            </a:xfrm>
            <a:prstGeom prst="flowChartMagneticDisk">
              <a:avLst/>
            </a:prstGeom>
            <a:solidFill>
              <a:schemeClr val="accent1"/>
            </a:solidFill>
            <a:ln cap="flat" cmpd="sng" w="9525">
              <a:solidFill>
                <a:srgbClr val="2625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VEP cache</a:t>
              </a:r>
              <a:endPara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3" name="Google Shape;863;p77"/>
            <p:cNvSpPr/>
            <p:nvPr/>
          </p:nvSpPr>
          <p:spPr>
            <a:xfrm rot="4778033">
              <a:off x="1433958" y="5211785"/>
              <a:ext cx="1028690" cy="331520"/>
            </a:xfrm>
            <a:prstGeom prst="curvedDownArrow">
              <a:avLst>
                <a:gd fmla="val 54273" name="adj1"/>
                <a:gd fmla="val 108491" name="adj2"/>
                <a:gd fmla="val 29889" name="adj3"/>
              </a:avLst>
            </a:prstGeom>
            <a:solidFill>
              <a:srgbClr val="98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7"/>
            <p:cNvSpPr/>
            <p:nvPr/>
          </p:nvSpPr>
          <p:spPr>
            <a:xfrm rot="-6069945">
              <a:off x="337932" y="5282311"/>
              <a:ext cx="1028672" cy="331477"/>
            </a:xfrm>
            <a:prstGeom prst="curvedDownArrow">
              <a:avLst>
                <a:gd fmla="val 54273" name="adj1"/>
                <a:gd fmla="val 108491" name="adj2"/>
                <a:gd fmla="val 29889" name="adj3"/>
              </a:avLst>
            </a:prstGeom>
            <a:solidFill>
              <a:srgbClr val="980000"/>
            </a:solidFill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5" name="Google Shape;865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03902" y="4540725"/>
              <a:ext cx="1372625" cy="137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77"/>
            <p:cNvSpPr txBox="1"/>
            <p:nvPr/>
          </p:nvSpPr>
          <p:spPr>
            <a:xfrm>
              <a:off x="3822775" y="4272075"/>
              <a:ext cx="4233300" cy="18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All data the VEP needs in one small(ish) package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No internet connectivity needed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8"/>
          <p:cNvSpPr txBox="1"/>
          <p:nvPr>
            <p:ph idx="4294967295" type="body"/>
          </p:nvPr>
        </p:nvSpPr>
        <p:spPr>
          <a:xfrm>
            <a:off x="533400" y="1143000"/>
            <a:ext cx="8153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40"/>
              </a:spcBef>
              <a:spcAft>
                <a:spcPts val="0"/>
              </a:spcAft>
              <a:buSzPts val="2800"/>
              <a:buChar char="●"/>
            </a:pPr>
            <a:r>
              <a:rPr lang="en-ZA" sz="2800"/>
              <a:t>Use prebuilt caches for Ensembl species.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ZA" sz="2800"/>
              <a:t>Download with the installation script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ZA" sz="2800"/>
              <a:t>Or make your own from GTF and FASTA files - even for genomes not in Ensembl.</a:t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1800"/>
              <a:t>http://www.ensembl.org/info/docs/tools/vep/script/vep_cache.html</a:t>
            </a:r>
            <a:endParaRPr sz="1800"/>
          </a:p>
        </p:txBody>
      </p:sp>
      <p:pic>
        <p:nvPicPr>
          <p:cNvPr id="872" name="Google Shape;8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701" y="3197174"/>
            <a:ext cx="3099299" cy="18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7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VEP caches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9"/>
          <p:cNvSpPr txBox="1"/>
          <p:nvPr>
            <p:ph idx="4294967295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Plugins add extra functionality to the VEP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They may extend, filter or manipulate the output of the VEP.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Plugins may make use of external data or code.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Available on the web tool and with the script.</a:t>
            </a:r>
            <a:endParaRPr/>
          </a:p>
        </p:txBody>
      </p:sp>
      <p:pic>
        <p:nvPicPr>
          <p:cNvPr id="880" name="Google Shape;8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338200" y="3925325"/>
            <a:ext cx="1998925" cy="199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p_logp.png" id="881" name="Google Shape;881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9062" y="3580446"/>
            <a:ext cx="2622925" cy="15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VEP plugins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/>
          <p:nvPr>
            <p:ph idx="4294967295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ZA"/>
              <a:t>The Ensembl Variant Effect Predictor.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McLaren </a:t>
            </a:r>
            <a:r>
              <a:rPr i="1" lang="en-ZA"/>
              <a:t>et al</a:t>
            </a:r>
            <a:r>
              <a:rPr lang="en-ZA"/>
              <a:t>. 2016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http://europepmc.org/abstract/MED/27268795</a:t>
            </a:r>
            <a:endParaRPr/>
          </a:p>
        </p:txBody>
      </p:sp>
      <p:sp>
        <p:nvSpPr>
          <p:cNvPr id="889" name="Google Shape;889;p8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More information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Hands on</a:t>
            </a:r>
            <a:endParaRPr/>
          </a:p>
        </p:txBody>
      </p:sp>
      <p:sp>
        <p:nvSpPr>
          <p:cNvPr id="896" name="Google Shape;896;p81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Demo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We’re going to look at a vcf of variants from whole genome sequencing: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>
                <a:solidFill>
                  <a:schemeClr val="dk2"/>
                </a:solidFill>
              </a:rPr>
              <a:t>  genomics.human_genetic_variation.DemoVEP.vcf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We’re going to run these variants through the VEP to identify which genes were affected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Task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Please complete task 2.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4759200" y="3947925"/>
            <a:ext cx="3696600" cy="1953300"/>
          </a:xfrm>
          <a:prstGeom prst="rect">
            <a:avLst/>
          </a:prstGeom>
          <a:solidFill>
            <a:srgbClr val="006699">
              <a:alpha val="3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/>
          <p:nvPr/>
        </p:nvSpPr>
        <p:spPr>
          <a:xfrm>
            <a:off x="4759200" y="1597949"/>
            <a:ext cx="3696600" cy="1953300"/>
          </a:xfrm>
          <a:prstGeom prst="rect">
            <a:avLst/>
          </a:prstGeom>
          <a:solidFill>
            <a:srgbClr val="996633">
              <a:alpha val="4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539275" y="3069850"/>
            <a:ext cx="3696600" cy="2831400"/>
          </a:xfrm>
          <a:prstGeom prst="rect">
            <a:avLst/>
          </a:prstGeom>
          <a:solidFill>
            <a:srgbClr val="66CC99">
              <a:alpha val="4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/>
          <p:nvPr/>
        </p:nvSpPr>
        <p:spPr>
          <a:xfrm>
            <a:off x="539275" y="1597950"/>
            <a:ext cx="3696600" cy="1053600"/>
          </a:xfrm>
          <a:prstGeom prst="rect">
            <a:avLst/>
          </a:prstGeom>
          <a:solidFill>
            <a:srgbClr val="970099">
              <a:alpha val="3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500" y="42348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925" y="42348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500" y="49974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925" y="49974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8875" y="19059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1425" y="19059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3975" y="19059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6525" y="19059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22450" y="26515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65000" y="26515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07550" y="26515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5922450" y="2986363"/>
            <a:ext cx="6096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Ug99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97725" y="33826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60625" y="33826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23525" y="33826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09913" y="33826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97725" y="41639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60650" y="41639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75975" y="41639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209925" y="41639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97725" y="49453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660625" y="49453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23525" y="49453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209913" y="494532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567475" y="18199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197850" y="2669500"/>
            <a:ext cx="591650" cy="5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467850" y="181992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type="title"/>
          </p:nvPr>
        </p:nvSpPr>
        <p:spPr>
          <a:xfrm>
            <a:off x="457200" y="274652"/>
            <a:ext cx="8229600" cy="128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Species with variant data in Ensembl Genomes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Variant prioritisation</a:t>
            </a:r>
            <a:endParaRPr/>
          </a:p>
        </p:txBody>
      </p:sp>
      <p:sp>
        <p:nvSpPr>
          <p:cNvPr id="903" name="Google Shape;903;p82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The VEP tells us: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which genes are affected by variants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how those genes are affected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if the variant is known and frequency information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We can use the VEP results and information in Ensembl to identify variants that might be causal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Further experiments are needed to determine if this is the case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This is variant </a:t>
            </a:r>
            <a:r>
              <a:rPr i="1" lang="en-ZA"/>
              <a:t>prioritisation</a:t>
            </a:r>
            <a:r>
              <a:rPr lang="en-ZA"/>
              <a:t>, not variant </a:t>
            </a:r>
            <a:r>
              <a:rPr i="1" lang="en-ZA"/>
              <a:t>selection</a:t>
            </a:r>
            <a:endParaRPr i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Considerations</a:t>
            </a:r>
            <a:endParaRPr/>
          </a:p>
        </p:txBody>
      </p:sp>
      <p:sp>
        <p:nvSpPr>
          <p:cNvPr id="910" name="Google Shape;910;p83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Consequence of the variant on genes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Known phenotypes associated with the variant and/or gene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Function of the gene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Variant frequency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Family history, with genotypes if possible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Inheritance patterns of the known phenotype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Consequences</a:t>
            </a:r>
            <a:endParaRPr/>
          </a:p>
        </p:txBody>
      </p:sp>
      <p:sp>
        <p:nvSpPr>
          <p:cNvPr id="917" name="Google Shape;917;p84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Variants that cause loss of function (eg stop_gained or frameshift) are more likely to be phenotype causing.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Missense variants may be phenotype causing, you should consider pathogenicity scores (SIFT and Polyphen)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-ZA">
                <a:solidFill>
                  <a:schemeClr val="dk2"/>
                </a:solidFill>
              </a:rPr>
              <a:t>Remember that phenotypes can be caused by regulatory variants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Known gene-phenotype links</a:t>
            </a:r>
            <a:endParaRPr/>
          </a:p>
        </p:txBody>
      </p:sp>
      <p:sp>
        <p:nvSpPr>
          <p:cNvPr id="924" name="Google Shape;924;p85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Known phenotypes may be associated with a list of genes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It is most likely that causal variants will be found in one of these genes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-ZA">
                <a:solidFill>
                  <a:schemeClr val="dk2"/>
                </a:solidFill>
              </a:rPr>
              <a:t>You might have found something novel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Function of the gene</a:t>
            </a:r>
            <a:endParaRPr/>
          </a:p>
        </p:txBody>
      </p:sp>
      <p:sp>
        <p:nvSpPr>
          <p:cNvPr id="931" name="Google Shape;931;p86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If you find nothing with known genes: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Can you use GO terms to find genes that might be linked to the phenotype?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Are there other genes in the same pathway as genes linked to similar phenotypes?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Variant frequency</a:t>
            </a:r>
            <a:endParaRPr/>
          </a:p>
        </p:txBody>
      </p:sp>
      <p:sp>
        <p:nvSpPr>
          <p:cNvPr id="938" name="Google Shape;938;p87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1000 Genomes variants were all identified in healthy individuals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If a variant is observed at high frequency (or even at all) in 1000 Genomes, it’s unlikely to be causal for severe phenotypes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Family history</a:t>
            </a:r>
            <a:endParaRPr/>
          </a:p>
        </p:txBody>
      </p:sp>
      <p:pic>
        <p:nvPicPr>
          <p:cNvPr id="945" name="Google Shape;94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1171575"/>
            <a:ext cx="652462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Family history</a:t>
            </a:r>
            <a:endParaRPr/>
          </a:p>
        </p:txBody>
      </p:sp>
      <p:sp>
        <p:nvSpPr>
          <p:cNvPr id="952" name="Google Shape;952;p89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Do other members of the family have the same or related disorder?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What is the expected inheritance pattern (dominant/recessive, sex-linked/autosomal)?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ZA"/>
              <a:t>If sex-linked, filter variants by chromosome.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Can we get genotypes for the patient’s parents and affected family members for prioritised variants?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Does this match what we expect from the inheritance pattern?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0"/>
          <p:cNvSpPr txBox="1"/>
          <p:nvPr>
            <p:ph type="title"/>
          </p:nvPr>
        </p:nvSpPr>
        <p:spPr>
          <a:xfrm>
            <a:off x="457200" y="274652"/>
            <a:ext cx="8229600" cy="122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Inheritance patterns of the known phenotype</a:t>
            </a:r>
            <a:endParaRPr/>
          </a:p>
        </p:txBody>
      </p:sp>
      <p:sp>
        <p:nvSpPr>
          <p:cNvPr id="959" name="Google Shape;959;p90"/>
          <p:cNvSpPr txBox="1"/>
          <p:nvPr>
            <p:ph idx="1" type="body"/>
          </p:nvPr>
        </p:nvSpPr>
        <p:spPr>
          <a:xfrm>
            <a:off x="457200" y="1498525"/>
            <a:ext cx="8229600" cy="462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Dominant/recessive/haploinsufficient/ homozygous-lethal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Does the genotype at a prioritised locus match the expected genotype for this phenotype?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Does it match the inheritance pattern from the family history?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Hands on</a:t>
            </a:r>
            <a:endParaRPr/>
          </a:p>
        </p:txBody>
      </p:sp>
      <p:sp>
        <p:nvSpPr>
          <p:cNvPr id="966" name="Google Shape;966;p91"/>
          <p:cNvSpPr txBox="1"/>
          <p:nvPr>
            <p:ph idx="1" type="body"/>
          </p:nvPr>
        </p:nvSpPr>
        <p:spPr>
          <a:xfrm>
            <a:off x="457200" y="1087049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Demo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The file </a:t>
            </a:r>
            <a:r>
              <a:rPr lang="en-ZA">
                <a:solidFill>
                  <a:srgbClr val="3366CC"/>
                </a:solidFill>
              </a:rPr>
              <a:t>genomics.human_genetic_variation.DemoVEP.vcf</a:t>
            </a:r>
            <a:r>
              <a:rPr lang="en-ZA"/>
              <a:t> that we used in the VEP Demo includes variants from an individual with neurofibromatosis.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We’re going to filter our VEP results to identify variants that might be causal to take forward for further study.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Task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Please complete task 3.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9"/>
          <p:cNvGrpSpPr/>
          <p:nvPr/>
        </p:nvGrpSpPr>
        <p:grpSpPr>
          <a:xfrm>
            <a:off x="458676" y="2507625"/>
            <a:ext cx="8226639" cy="801900"/>
            <a:chOff x="533400" y="1225025"/>
            <a:chExt cx="8008800" cy="801900"/>
          </a:xfrm>
        </p:grpSpPr>
        <p:sp>
          <p:nvSpPr>
            <p:cNvPr id="204" name="Google Shape;204;p29"/>
            <p:cNvSpPr/>
            <p:nvPr/>
          </p:nvSpPr>
          <p:spPr>
            <a:xfrm>
              <a:off x="45378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Added value</a:t>
              </a: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 data 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25356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Quality control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5334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Variant import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65400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Ensembl analysis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08" name="Google Shape;208;p2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The Ensembl variation process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Neurofibromatosis genes</a:t>
            </a:r>
            <a:endParaRPr/>
          </a:p>
        </p:txBody>
      </p:sp>
      <p:sp>
        <p:nvSpPr>
          <p:cNvPr id="973" name="Google Shape;973;p92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COQ2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COQ6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LZTR1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MAP2K2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NF1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NF2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SMARCB1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G2P plugin – script only</a:t>
            </a:r>
            <a:endParaRPr/>
          </a:p>
        </p:txBody>
      </p:sp>
      <p:sp>
        <p:nvSpPr>
          <p:cNvPr id="980" name="Google Shape;980;p93"/>
          <p:cNvSpPr txBox="1"/>
          <p:nvPr>
            <p:ph idx="1" type="body"/>
          </p:nvPr>
        </p:nvSpPr>
        <p:spPr>
          <a:xfrm>
            <a:off x="457200" y="1087049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000"/>
              <a:t>The G2P plugin is very useful for clinical interpretation as it filters your VEP data to give only variants that:</a:t>
            </a:r>
            <a:endParaRPr sz="2000"/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ZA" sz="2000"/>
              <a:t>Fall within a gene on the G2P list of genes known to be linked to clinical phenotypes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ZA" sz="2000"/>
              <a:t>Have a severe consequence which is likely to affect protein function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ZA" sz="2000"/>
              <a:t>Are novel or have a low frequency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ZA" sz="2000"/>
              <a:t>Variant hits match the allelic requirement of the gene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ZA" sz="2000"/>
              <a:t>If a trait depends on recessive inheritance, both copies have at least one variant that passes all other filters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ZA" sz="2000"/>
              <a:t>If the trait is dominant, only one copy needs a variant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000"/>
              <a:t>Only available with the VEP script:</a:t>
            </a:r>
            <a:endParaRPr sz="20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2000" u="sng">
                <a:solidFill>
                  <a:schemeClr val="hlink"/>
                </a:solidFill>
                <a:hlinkClick r:id="rId3"/>
              </a:rPr>
              <a:t>https://www.ebi.ac.uk/gene2phenotype/g2p_vep_plugin</a:t>
            </a:r>
            <a:r>
              <a:rPr lang="en-ZA" sz="2200"/>
              <a:t>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G2P plugin files</a:t>
            </a:r>
            <a:endParaRPr/>
          </a:p>
        </p:txBody>
      </p:sp>
      <p:sp>
        <p:nvSpPr>
          <p:cNvPr id="987" name="Google Shape;987;p94"/>
          <p:cNvSpPr txBox="1"/>
          <p:nvPr>
            <p:ph idx="4294967295" type="body"/>
          </p:nvPr>
        </p:nvSpPr>
        <p:spPr>
          <a:xfrm>
            <a:off x="533400" y="4657650"/>
            <a:ext cx="8153400" cy="144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200"/>
              <a:t>Publicly available lists or you can make your own: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200"/>
              <a:t>Decipher </a:t>
            </a:r>
            <a:r>
              <a:rPr lang="en-ZA" sz="2200" u="sng">
                <a:solidFill>
                  <a:schemeClr val="hlink"/>
                </a:solidFill>
                <a:hlinkClick r:id="rId3"/>
              </a:rPr>
              <a:t>https://www.ebi.ac.uk/gene2phenotype/downloads</a:t>
            </a:r>
            <a:r>
              <a:rPr lang="en-ZA" sz="2200"/>
              <a:t>  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 sz="2200"/>
              <a:t>PanelApp </a:t>
            </a:r>
            <a:r>
              <a:rPr lang="en-ZA" sz="2200" u="sng">
                <a:solidFill>
                  <a:schemeClr val="hlink"/>
                </a:solidFill>
                <a:hlinkClick r:id="rId4"/>
              </a:rPr>
              <a:t>https://panelapp.genomicsengland.co.uk/</a:t>
            </a:r>
            <a:r>
              <a:rPr lang="en-ZA" sz="2200"/>
              <a:t>  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988" name="Google Shape;988;p94"/>
          <p:cNvGraphicFramePr/>
          <p:nvPr/>
        </p:nvGraphicFramePr>
        <p:xfrm>
          <a:off x="533475" y="10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{95899ED6-67F8-41C9-A280-3F636B0F2B7B}</a:tableStyleId>
              </a:tblPr>
              <a:tblGrid>
                <a:gridCol w="1292450"/>
                <a:gridCol w="392450"/>
                <a:gridCol w="515925"/>
                <a:gridCol w="544925"/>
                <a:gridCol w="561300"/>
                <a:gridCol w="1172975"/>
                <a:gridCol w="392450"/>
                <a:gridCol w="509175"/>
                <a:gridCol w="563275"/>
                <a:gridCol w="443575"/>
                <a:gridCol w="392450"/>
                <a:gridCol w="482200"/>
                <a:gridCol w="421425"/>
                <a:gridCol w="468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symbol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mim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disease name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disease mim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DDD category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allelic requirement</a:t>
                      </a:r>
                      <a:endParaRPr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mutation consequence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phenotypes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organ specificity list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pmids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panel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prev symbols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hgnc id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 disease pair entry date</a:t>
                      </a:r>
                      <a:endParaRPr sz="600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66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HMX1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142992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OCULOAURICULAR SYNDROME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612109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probable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biallelic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loss of function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HP:0000007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Eye;Ear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18423520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DD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5017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22/07/15 16:14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CEP290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610142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BARDET-BIEDL SYNDROME TYPE 14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209900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confirmed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biallelic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loss of function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HP:0000256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ZA" sz="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Kidney Renal Tract;Brain/Cognition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DD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29021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22/07/15 16:14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FLNA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300017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OTOPALATODIGITAL SYNDROME TYPE 1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311300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confirmed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hemizygous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uncertain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HP:0003196010109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Face;Skeleton;Brain/Cognition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15654694;16596676;15940695;12612583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DD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FLN;OPD1;OPD2;FLN1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3754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22/07/15 16:14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SLX4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613278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FANCONI ANEMIA COMPLEMENTATION GROUP P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613951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confirmed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biallelic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loss of function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HP:0000414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Bone Marrow/Immune;Skeleton;Brain/Cognition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21240275;21240277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DD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BTBD12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23845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22/07/15 16:14</a:t>
                      </a:r>
                      <a:endParaRPr sz="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30"/>
          <p:cNvGrpSpPr/>
          <p:nvPr/>
        </p:nvGrpSpPr>
        <p:grpSpPr>
          <a:xfrm>
            <a:off x="458676" y="1225025"/>
            <a:ext cx="8226639" cy="801900"/>
            <a:chOff x="533400" y="1225025"/>
            <a:chExt cx="8008800" cy="801900"/>
          </a:xfrm>
        </p:grpSpPr>
        <p:sp>
          <p:nvSpPr>
            <p:cNvPr id="215" name="Google Shape;215;p30"/>
            <p:cNvSpPr/>
            <p:nvPr/>
          </p:nvSpPr>
          <p:spPr>
            <a:xfrm>
              <a:off x="45378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CCCC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Added value</a:t>
              </a:r>
              <a:r>
                <a:rPr lang="en-ZA" sz="1800">
                  <a:solidFill>
                    <a:srgbClr val="CCCC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data </a:t>
              </a:r>
              <a:endParaRPr sz="18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25356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CCCC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Quality control</a:t>
              </a:r>
              <a:endParaRPr sz="18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5334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Variant import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6540000" y="1225025"/>
              <a:ext cx="2002200" cy="801900"/>
            </a:xfrm>
            <a:prstGeom prst="chevron">
              <a:avLst>
                <a:gd fmla="val 50000" name="adj"/>
              </a:avLst>
            </a:prstGeom>
            <a:noFill/>
            <a:ln cap="flat" cmpd="sng" w="2857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solidFill>
                    <a:srgbClr val="CCCC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 analysis</a:t>
              </a:r>
              <a:endParaRPr sz="1800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9" name="Google Shape;219;p30"/>
          <p:cNvGrpSpPr/>
          <p:nvPr/>
        </p:nvGrpSpPr>
        <p:grpSpPr>
          <a:xfrm>
            <a:off x="5143510" y="3018558"/>
            <a:ext cx="3634315" cy="1702217"/>
            <a:chOff x="625735" y="2991508"/>
            <a:chExt cx="3634315" cy="1702217"/>
          </a:xfrm>
        </p:grpSpPr>
        <p:pic>
          <p:nvPicPr>
            <p:cNvPr id="220" name="Google Shape;220;p30"/>
            <p:cNvPicPr preferRelativeResize="0"/>
            <p:nvPr/>
          </p:nvPicPr>
          <p:blipFill rotWithShape="1">
            <a:blip r:embed="rId3">
              <a:alphaModFix/>
            </a:blip>
            <a:srcRect b="0" l="14020" r="33450" t="0"/>
            <a:stretch/>
          </p:blipFill>
          <p:spPr>
            <a:xfrm>
              <a:off x="1504488" y="3302863"/>
              <a:ext cx="2219700" cy="74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735" y="2991508"/>
              <a:ext cx="1459648" cy="5839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Google Shape;222;p30"/>
            <p:cNvGrpSpPr/>
            <p:nvPr/>
          </p:nvGrpSpPr>
          <p:grpSpPr>
            <a:xfrm>
              <a:off x="2557163" y="4047525"/>
              <a:ext cx="1702887" cy="646200"/>
              <a:chOff x="8117913" y="2250163"/>
              <a:chExt cx="1702887" cy="646200"/>
            </a:xfrm>
          </p:grpSpPr>
          <p:pic>
            <p:nvPicPr>
              <p:cNvPr id="223" name="Google Shape;223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117913" y="2250163"/>
                <a:ext cx="757266" cy="646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4" name="Google Shape;224;p30"/>
              <p:cNvSpPr txBox="1"/>
              <p:nvPr/>
            </p:nvSpPr>
            <p:spPr>
              <a:xfrm>
                <a:off x="8878800" y="2312250"/>
                <a:ext cx="942000" cy="5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 sz="2600"/>
                  <a:t>EVA</a:t>
                </a:r>
                <a:endParaRPr sz="2600"/>
              </a:p>
            </p:txBody>
          </p:sp>
        </p:grpSp>
      </p:grpSp>
      <p:sp>
        <p:nvSpPr>
          <p:cNvPr id="225" name="Google Shape;225;p30"/>
          <p:cNvSpPr txBox="1"/>
          <p:nvPr/>
        </p:nvSpPr>
        <p:spPr>
          <a:xfrm>
            <a:off x="0" y="5925175"/>
            <a:ext cx="5143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ensembl.org/info/genome/variation/sources_documentation.html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30"/>
          <p:cNvSpPr txBox="1"/>
          <p:nvPr>
            <p:ph idx="4294967295" type="body"/>
          </p:nvPr>
        </p:nvSpPr>
        <p:spPr>
          <a:xfrm>
            <a:off x="533400" y="2261150"/>
            <a:ext cx="4386600" cy="330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Import variant data from publicly available archives and data repositories</a:t>
            </a:r>
            <a:endParaRPr/>
          </a:p>
        </p:txBody>
      </p:sp>
      <p:sp>
        <p:nvSpPr>
          <p:cNvPr id="227" name="Google Shape;227;p3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variation process: </a:t>
            </a:r>
            <a:r>
              <a:rPr lang="en-ZA">
                <a:solidFill>
                  <a:srgbClr val="CC0000"/>
                </a:solidFill>
              </a:rPr>
              <a:t>Import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/>
        </p:nvSpPr>
        <p:spPr>
          <a:xfrm>
            <a:off x="-64950" y="5920925"/>
            <a:ext cx="6687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http://www.ensembl.org/info/genome/variation/species/sources_documentation.html</a:t>
            </a:r>
            <a:r>
              <a:rPr lang="en-ZA" sz="1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00" y="1152550"/>
            <a:ext cx="6886951" cy="40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551" y="1549063"/>
            <a:ext cx="1852249" cy="37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CC0000"/>
                </a:solidFill>
              </a:rPr>
              <a:t>Import: </a:t>
            </a:r>
            <a:r>
              <a:rPr lang="en-ZA"/>
              <a:t>Somatic and germline variants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